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92" r:id="rId2"/>
    <p:sldId id="349" r:id="rId3"/>
    <p:sldId id="350" r:id="rId4"/>
    <p:sldId id="351" r:id="rId5"/>
    <p:sldId id="352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367" r:id="rId21"/>
    <p:sldId id="368" r:id="rId22"/>
    <p:sldId id="369" r:id="rId23"/>
    <p:sldId id="370" r:id="rId24"/>
    <p:sldId id="371" r:id="rId25"/>
    <p:sldId id="257" r:id="rId26"/>
    <p:sldId id="258" r:id="rId27"/>
    <p:sldId id="259" r:id="rId28"/>
    <p:sldId id="261" r:id="rId29"/>
    <p:sldId id="289" r:id="rId30"/>
    <p:sldId id="262" r:id="rId31"/>
    <p:sldId id="263" r:id="rId32"/>
    <p:sldId id="283" r:id="rId33"/>
    <p:sldId id="260" r:id="rId34"/>
    <p:sldId id="290" r:id="rId35"/>
    <p:sldId id="291" r:id="rId36"/>
    <p:sldId id="264" r:id="rId37"/>
    <p:sldId id="266" r:id="rId38"/>
    <p:sldId id="265" r:id="rId39"/>
    <p:sldId id="267" r:id="rId40"/>
    <p:sldId id="268" r:id="rId41"/>
    <p:sldId id="269" r:id="rId42"/>
    <p:sldId id="341" r:id="rId43"/>
    <p:sldId id="342" r:id="rId44"/>
    <p:sldId id="343" r:id="rId45"/>
    <p:sldId id="344" r:id="rId46"/>
    <p:sldId id="270" r:id="rId47"/>
    <p:sldId id="345" r:id="rId48"/>
    <p:sldId id="346" r:id="rId49"/>
    <p:sldId id="347" r:id="rId50"/>
    <p:sldId id="348" r:id="rId51"/>
    <p:sldId id="372" r:id="rId52"/>
    <p:sldId id="464" r:id="rId53"/>
    <p:sldId id="465" r:id="rId54"/>
    <p:sldId id="373" r:id="rId55"/>
    <p:sldId id="374" r:id="rId56"/>
    <p:sldId id="375" r:id="rId57"/>
    <p:sldId id="376" r:id="rId58"/>
    <p:sldId id="377" r:id="rId59"/>
    <p:sldId id="378" r:id="rId60"/>
    <p:sldId id="379" r:id="rId61"/>
    <p:sldId id="380" r:id="rId62"/>
    <p:sldId id="381" r:id="rId63"/>
    <p:sldId id="382" r:id="rId64"/>
    <p:sldId id="383" r:id="rId65"/>
    <p:sldId id="384" r:id="rId66"/>
    <p:sldId id="385" r:id="rId67"/>
    <p:sldId id="386" r:id="rId68"/>
    <p:sldId id="387" r:id="rId69"/>
    <p:sldId id="388" r:id="rId70"/>
    <p:sldId id="389" r:id="rId71"/>
    <p:sldId id="390" r:id="rId72"/>
    <p:sldId id="391" r:id="rId73"/>
    <p:sldId id="392" r:id="rId74"/>
    <p:sldId id="393" r:id="rId75"/>
    <p:sldId id="394" r:id="rId76"/>
    <p:sldId id="395" r:id="rId77"/>
    <p:sldId id="396" r:id="rId78"/>
    <p:sldId id="397" r:id="rId79"/>
    <p:sldId id="398" r:id="rId80"/>
    <p:sldId id="399" r:id="rId81"/>
    <p:sldId id="400" r:id="rId82"/>
    <p:sldId id="401" r:id="rId83"/>
    <p:sldId id="402" r:id="rId84"/>
    <p:sldId id="403" r:id="rId85"/>
    <p:sldId id="404" r:id="rId86"/>
    <p:sldId id="405" r:id="rId87"/>
    <p:sldId id="406" r:id="rId88"/>
    <p:sldId id="407" r:id="rId89"/>
    <p:sldId id="408" r:id="rId90"/>
    <p:sldId id="409" r:id="rId91"/>
    <p:sldId id="410" r:id="rId92"/>
    <p:sldId id="411" r:id="rId93"/>
    <p:sldId id="412" r:id="rId94"/>
    <p:sldId id="413" r:id="rId95"/>
    <p:sldId id="414" r:id="rId96"/>
    <p:sldId id="415" r:id="rId97"/>
    <p:sldId id="416" r:id="rId98"/>
    <p:sldId id="417" r:id="rId99"/>
    <p:sldId id="418" r:id="rId100"/>
    <p:sldId id="419" r:id="rId101"/>
    <p:sldId id="420" r:id="rId102"/>
    <p:sldId id="421" r:id="rId103"/>
    <p:sldId id="422" r:id="rId104"/>
    <p:sldId id="423" r:id="rId105"/>
    <p:sldId id="424" r:id="rId106"/>
    <p:sldId id="425" r:id="rId107"/>
    <p:sldId id="426" r:id="rId108"/>
    <p:sldId id="427" r:id="rId109"/>
    <p:sldId id="428" r:id="rId110"/>
    <p:sldId id="429" r:id="rId111"/>
    <p:sldId id="430" r:id="rId112"/>
    <p:sldId id="431" r:id="rId113"/>
    <p:sldId id="432" r:id="rId114"/>
    <p:sldId id="433" r:id="rId115"/>
    <p:sldId id="434" r:id="rId116"/>
    <p:sldId id="435" r:id="rId117"/>
    <p:sldId id="436" r:id="rId118"/>
    <p:sldId id="437" r:id="rId119"/>
    <p:sldId id="438" r:id="rId120"/>
    <p:sldId id="439" r:id="rId121"/>
    <p:sldId id="440" r:id="rId122"/>
    <p:sldId id="441" r:id="rId123"/>
    <p:sldId id="442" r:id="rId124"/>
    <p:sldId id="443" r:id="rId125"/>
    <p:sldId id="444" r:id="rId126"/>
    <p:sldId id="445" r:id="rId127"/>
    <p:sldId id="446" r:id="rId128"/>
    <p:sldId id="447" r:id="rId129"/>
    <p:sldId id="448" r:id="rId130"/>
    <p:sldId id="449" r:id="rId131"/>
    <p:sldId id="450" r:id="rId132"/>
    <p:sldId id="451" r:id="rId133"/>
    <p:sldId id="452" r:id="rId134"/>
    <p:sldId id="453" r:id="rId135"/>
    <p:sldId id="454" r:id="rId136"/>
    <p:sldId id="455" r:id="rId137"/>
    <p:sldId id="456" r:id="rId138"/>
    <p:sldId id="457" r:id="rId139"/>
    <p:sldId id="458" r:id="rId140"/>
    <p:sldId id="459" r:id="rId141"/>
    <p:sldId id="460" r:id="rId142"/>
    <p:sldId id="461" r:id="rId143"/>
    <p:sldId id="462" r:id="rId144"/>
    <p:sldId id="463" r:id="rId1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 autoAdjust="0"/>
    <p:restoredTop sz="94626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78838" cy="6173788"/>
            <a:chOff x="0" y="0"/>
            <a:chExt cx="5341" cy="3889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0" y="0"/>
              <a:ext cx="3863" cy="3889"/>
            </a:xfrm>
            <a:custGeom>
              <a:avLst/>
              <a:gdLst>
                <a:gd name="T0" fmla="*/ 3862 w 3863"/>
                <a:gd name="T1" fmla="*/ 3418 h 3889"/>
                <a:gd name="T2" fmla="*/ 457 w 3863"/>
                <a:gd name="T3" fmla="*/ 0 h 3889"/>
                <a:gd name="T4" fmla="*/ 0 w 3863"/>
                <a:gd name="T5" fmla="*/ 0 h 3889"/>
                <a:gd name="T6" fmla="*/ 0 w 3863"/>
                <a:gd name="T7" fmla="*/ 481 h 3889"/>
                <a:gd name="T8" fmla="*/ 3394 w 3863"/>
                <a:gd name="T9" fmla="*/ 3888 h 3889"/>
                <a:gd name="T10" fmla="*/ 3862 w 3863"/>
                <a:gd name="T11" fmla="*/ 3418 h 38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860" y="0"/>
              <a:ext cx="3394" cy="3223"/>
            </a:xfrm>
            <a:custGeom>
              <a:avLst/>
              <a:gdLst>
                <a:gd name="T0" fmla="*/ 370 w 3394"/>
                <a:gd name="T1" fmla="*/ 0 h 3223"/>
                <a:gd name="T2" fmla="*/ 3393 w 3394"/>
                <a:gd name="T3" fmla="*/ 3036 h 3223"/>
                <a:gd name="T4" fmla="*/ 3208 w 3394"/>
                <a:gd name="T5" fmla="*/ 3222 h 3223"/>
                <a:gd name="T6" fmla="*/ 0 w 3394"/>
                <a:gd name="T7" fmla="*/ 0 h 3223"/>
                <a:gd name="T8" fmla="*/ 370 w 3394"/>
                <a:gd name="T9" fmla="*/ 0 h 3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2187" y="0"/>
              <a:ext cx="2859" cy="2556"/>
            </a:xfrm>
            <a:custGeom>
              <a:avLst/>
              <a:gdLst>
                <a:gd name="T0" fmla="*/ 630 w 2859"/>
                <a:gd name="T1" fmla="*/ 0 h 2556"/>
                <a:gd name="T2" fmla="*/ 2858 w 2859"/>
                <a:gd name="T3" fmla="*/ 2238 h 2556"/>
                <a:gd name="T4" fmla="*/ 2543 w 2859"/>
                <a:gd name="T5" fmla="*/ 2555 h 2556"/>
                <a:gd name="T6" fmla="*/ 0 w 2859"/>
                <a:gd name="T7" fmla="*/ 0 h 2556"/>
                <a:gd name="T8" fmla="*/ 630 w 2859"/>
                <a:gd name="T9" fmla="*/ 0 h 25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055" y="0"/>
              <a:ext cx="2286" cy="2121"/>
            </a:xfrm>
            <a:custGeom>
              <a:avLst/>
              <a:gdLst>
                <a:gd name="T0" fmla="*/ 0 w 2286"/>
                <a:gd name="T1" fmla="*/ 0 h 2121"/>
                <a:gd name="T2" fmla="*/ 2111 w 2286"/>
                <a:gd name="T3" fmla="*/ 2120 h 2121"/>
                <a:gd name="T4" fmla="*/ 2285 w 2286"/>
                <a:gd name="T5" fmla="*/ 1945 h 2121"/>
                <a:gd name="T6" fmla="*/ 348 w 2286"/>
                <a:gd name="T7" fmla="*/ 0 h 2121"/>
                <a:gd name="T8" fmla="*/ 0 w 2286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39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9400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819400"/>
            <a:ext cx="6400800" cy="17526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B9E907A-7C55-490A-A8FE-E86678857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19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93817-CB54-4BB5-9936-C8215A229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76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D99D5-4F48-40AC-9A20-970125DDE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26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35607-74FB-4598-8586-111626991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58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C4F08-5BDD-459A-8D11-0FB3F7865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52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1475"/>
            <a:ext cx="38100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8F7FF-DB0A-4DE6-97FC-C8A6900F11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27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02F01-5C88-48AB-B484-C90476CEF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33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DFFFE-E052-42A6-97F2-24BC57184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8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58B45-207F-441D-97E1-416EFA9C4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7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5F3C7-0783-400A-9F83-347641F3F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5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538F5-5774-4CD8-8384-AC33AE9561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93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478838" cy="6173788"/>
            <a:chOff x="0" y="0"/>
            <a:chExt cx="5341" cy="3889"/>
          </a:xfrm>
        </p:grpSpPr>
        <p:sp>
          <p:nvSpPr>
            <p:cNvPr id="1032" name="Freeform 3"/>
            <p:cNvSpPr>
              <a:spLocks/>
            </p:cNvSpPr>
            <p:nvPr/>
          </p:nvSpPr>
          <p:spPr bwMode="auto">
            <a:xfrm>
              <a:off x="0" y="0"/>
              <a:ext cx="3863" cy="3889"/>
            </a:xfrm>
            <a:custGeom>
              <a:avLst/>
              <a:gdLst>
                <a:gd name="T0" fmla="*/ 3862 w 3863"/>
                <a:gd name="T1" fmla="*/ 3418 h 3889"/>
                <a:gd name="T2" fmla="*/ 457 w 3863"/>
                <a:gd name="T3" fmla="*/ 0 h 3889"/>
                <a:gd name="T4" fmla="*/ 0 w 3863"/>
                <a:gd name="T5" fmla="*/ 0 h 3889"/>
                <a:gd name="T6" fmla="*/ 0 w 3863"/>
                <a:gd name="T7" fmla="*/ 481 h 3889"/>
                <a:gd name="T8" fmla="*/ 3394 w 3863"/>
                <a:gd name="T9" fmla="*/ 3888 h 3889"/>
                <a:gd name="T10" fmla="*/ 3862 w 3863"/>
                <a:gd name="T11" fmla="*/ 3418 h 38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auto">
            <a:xfrm>
              <a:off x="860" y="0"/>
              <a:ext cx="3394" cy="3223"/>
            </a:xfrm>
            <a:custGeom>
              <a:avLst/>
              <a:gdLst>
                <a:gd name="T0" fmla="*/ 370 w 3394"/>
                <a:gd name="T1" fmla="*/ 0 h 3223"/>
                <a:gd name="T2" fmla="*/ 3393 w 3394"/>
                <a:gd name="T3" fmla="*/ 3036 h 3223"/>
                <a:gd name="T4" fmla="*/ 3208 w 3394"/>
                <a:gd name="T5" fmla="*/ 3222 h 3223"/>
                <a:gd name="T6" fmla="*/ 0 w 3394"/>
                <a:gd name="T7" fmla="*/ 0 h 3223"/>
                <a:gd name="T8" fmla="*/ 370 w 3394"/>
                <a:gd name="T9" fmla="*/ 0 h 3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auto">
            <a:xfrm>
              <a:off x="2187" y="0"/>
              <a:ext cx="2859" cy="2556"/>
            </a:xfrm>
            <a:custGeom>
              <a:avLst/>
              <a:gdLst>
                <a:gd name="T0" fmla="*/ 630 w 2859"/>
                <a:gd name="T1" fmla="*/ 0 h 2556"/>
                <a:gd name="T2" fmla="*/ 2858 w 2859"/>
                <a:gd name="T3" fmla="*/ 2238 h 2556"/>
                <a:gd name="T4" fmla="*/ 2543 w 2859"/>
                <a:gd name="T5" fmla="*/ 2555 h 2556"/>
                <a:gd name="T6" fmla="*/ 0 w 2859"/>
                <a:gd name="T7" fmla="*/ 0 h 2556"/>
                <a:gd name="T8" fmla="*/ 630 w 2859"/>
                <a:gd name="T9" fmla="*/ 0 h 25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auto">
            <a:xfrm>
              <a:off x="3055" y="0"/>
              <a:ext cx="2286" cy="2121"/>
            </a:xfrm>
            <a:custGeom>
              <a:avLst/>
              <a:gdLst>
                <a:gd name="T0" fmla="*/ 0 w 2286"/>
                <a:gd name="T1" fmla="*/ 0 h 2121"/>
                <a:gd name="T2" fmla="*/ 2111 w 2286"/>
                <a:gd name="T3" fmla="*/ 2120 h 2121"/>
                <a:gd name="T4" fmla="*/ 2285 w 2286"/>
                <a:gd name="T5" fmla="*/ 1945 h 2121"/>
                <a:gd name="T6" fmla="*/ 348 w 2286"/>
                <a:gd name="T7" fmla="*/ 0 h 2121"/>
                <a:gd name="T8" fmla="*/ 0 w 2286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37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837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>
              <a:defRPr/>
            </a:pPr>
            <a:fld id="{8A619BFB-4299-492F-B81E-86B3592AC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837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41475"/>
            <a:ext cx="7772400" cy="445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28600"/>
            <a:ext cx="7239000" cy="1905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Mastering NT Greek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286000"/>
            <a:ext cx="6400800" cy="3505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21.  Perfect Participles</a:t>
            </a:r>
          </a:p>
          <a:p>
            <a:pPr eaLnBrk="1" hangingPunct="1">
              <a:defRPr/>
            </a:pPr>
            <a:endParaRPr lang="en-US" b="1" smtClean="0"/>
          </a:p>
          <a:p>
            <a:pPr eaLnBrk="1" hangingPunct="1">
              <a:defRPr/>
            </a:pPr>
            <a:endParaRPr lang="en-US" b="1" smtClean="0"/>
          </a:p>
          <a:p>
            <a:pPr eaLnBrk="1" hangingPunct="1">
              <a:defRPr/>
            </a:pPr>
            <a:endParaRPr lang="en-US" b="1" smtClean="0"/>
          </a:p>
          <a:p>
            <a:pPr eaLnBrk="1" hangingPunct="1">
              <a:defRPr/>
            </a:pPr>
            <a:r>
              <a:rPr lang="en-US" sz="1800" b="1" smtClean="0"/>
              <a:t>By Ted Hildebrandt  </a:t>
            </a:r>
            <a:r>
              <a:rPr lang="en-US" sz="1800" b="1" smtClean="0">
                <a:cs typeface="Times New Roman" pitchFamily="18" charset="0"/>
              </a:rPr>
              <a:t>© 2003</a:t>
            </a:r>
            <a:endParaRPr lang="en-US" sz="1800" b="1" smtClean="0"/>
          </a:p>
          <a:p>
            <a:pPr eaLnBrk="1" hangingPunct="1">
              <a:defRPr/>
            </a:pPr>
            <a:r>
              <a:rPr lang="en-US" sz="1800" b="1" smtClean="0"/>
              <a:t>Baker Academic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88442"/>
            <a:ext cx="7772400" cy="769441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Imperfect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εἰμί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9812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ἤμην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	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ἦμεν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ἦς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	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ἦτε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ἦν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	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ἦσαν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68052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1 -- Vocabulary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562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angel, messenger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ἄγγελος,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verily, truly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ἀμήν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man, humankind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ἄνθρωπος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ἐγώ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θεός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61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1 -- Vocabulary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334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and, also, even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καί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heart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καρδία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say               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λέγω 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prophet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προφήτης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Christ, Messiah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Χριστός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09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2 -- Vocabulary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brother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ἀδελφός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hear, obey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ἀκούω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glory, fame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δόξα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have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ἔχω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κόσμος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46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2 -- Vocabulary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60198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Lord, sir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κύριος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Πἑτρος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υἱός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Pharisee 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Φαρισαῖος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89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3 -- Vocabulary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7912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but, yet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ἀλλἀ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apostle, sent one 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ἀπόστολος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see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βλέπω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for, then 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γάρ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know </a:t>
            </a:r>
          </a:p>
          <a:p>
            <a:pPr lvl="3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γινώσκω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70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3 -- Vocabulary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Jesus</a:t>
            </a:r>
          </a:p>
          <a:p>
            <a:pPr lvl="3">
              <a:lnSpc>
                <a:spcPct val="9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Ἰησοῦς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take, receive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λαμβάνω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loose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λύω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heaven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οὐρανός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believe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πιστεύω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06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4 -- Vocabulary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7912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love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ἀγαπάω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write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γράφω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but, and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δέ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servant, slave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δοῦλος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find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ὑρίσκω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35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bldLvl="5" autoUpdateAnimBg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sz="4000" b="1">
                <a:latin typeface="Times New Roman" pitchFamily="18" charset="0"/>
              </a:rPr>
              <a:t>Ch. 4 -- Vocabulary</a:t>
            </a:r>
            <a:r>
              <a:rPr lang="en-US" sz="5400"/>
              <a:t>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7150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temple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ἱερόν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λαός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law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νόμος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house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οἶκος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as, about, how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ὡς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53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5 -- Vocabulary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8674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ἀγάπη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truth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ἀλήθεια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ἁμαρτία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kingdom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βασιλεία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writing, Scripture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98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bldLvl="5" autoUpdateAnimBg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5 -- Vocabulary</a:t>
            </a:r>
            <a:r>
              <a:rPr lang="en-US"/>
              <a:t>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410200"/>
          </a:xfrm>
        </p:spPr>
        <p:txBody>
          <a:bodyPr/>
          <a:lstStyle/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raise up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ἐγείρω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assembly, church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ἐκκλησία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ἔργον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disciple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μαθητής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Hour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ὥρα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46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bldLvl="5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 </a:t>
            </a:r>
            <a:r>
              <a:rPr lang="en-US" altLang="en-US" b="1" dirty="0" smtClean="0">
                <a:latin typeface="Times New Roman" pitchFamily="18" charset="0"/>
              </a:rPr>
              <a:t>Person Personal Pronoun Chant</a:t>
            </a:r>
          </a:p>
        </p:txBody>
      </p:sp>
      <p:sp>
        <p:nvSpPr>
          <p:cNvPr id="4505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        Singular                          Plural</a:t>
            </a:r>
          </a:p>
          <a:p>
            <a:pPr eaLnBrk="1" hangingPunct="1"/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Nom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ἐγώ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σύ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	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ἡμεῖς</a:t>
            </a:r>
          </a:p>
          <a:p>
            <a:pPr eaLnBrk="1" hangingPunct="1"/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Gen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.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μου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σου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     	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ἡμῶν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alt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Dat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. 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μοι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σοι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       	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ἡμῖν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br>
              <a:rPr lang="en-US" alt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Acc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. 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σε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        	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ἡμάς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eaLnBrk="1" hangingPunct="1"/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αὐτός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αὐτη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αὐτό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(he, she, it)</a:t>
            </a:r>
          </a:p>
        </p:txBody>
      </p:sp>
    </p:spTree>
    <p:extLst>
      <p:ext uri="{BB962C8B-B14F-4D97-AF65-F5344CB8AC3E}">
        <p14:creationId xmlns:p14="http://schemas.microsoft.com/office/powerpoint/2010/main" val="108475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pitchFamily="18" charset="0"/>
              </a:rPr>
              <a:t>Chapter 6 Vocabulary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8305800" cy="4876800"/>
          </a:xfrm>
        </p:spPr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διά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διά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account of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εἰς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</a:t>
            </a:r>
          </a:p>
        </p:txBody>
      </p:sp>
    </p:spTree>
    <p:extLst>
      <p:ext uri="{BB962C8B-B14F-4D97-AF65-F5344CB8AC3E}">
        <p14:creationId xmlns:p14="http://schemas.microsoft.com/office/powerpoint/2010/main" val="1203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>
                <a:latin typeface="Times New Roman" pitchFamily="18" charset="0"/>
              </a:rPr>
              <a:t>Chapter 6 Vocabulary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572000"/>
          </a:xfrm>
        </p:spPr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of, from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(Dat.)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over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at, against, on the basis of</a:t>
            </a:r>
          </a:p>
        </p:txBody>
      </p:sp>
    </p:spTree>
    <p:extLst>
      <p:ext uri="{BB962C8B-B14F-4D97-AF65-F5344CB8AC3E}">
        <p14:creationId xmlns:p14="http://schemas.microsoft.com/office/powerpoint/2010/main" val="242954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Chapter 6 Vocabulary 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to, toward, against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κατά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down, against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κατά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μετά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</a:p>
        </p:txBody>
      </p:sp>
    </p:spTree>
    <p:extLst>
      <p:ext uri="{BB962C8B-B14F-4D97-AF65-F5344CB8AC3E}">
        <p14:creationId xmlns:p14="http://schemas.microsoft.com/office/powerpoint/2010/main" val="159804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513"/>
            <a:ext cx="8229600" cy="609600"/>
          </a:xfrm>
        </p:spPr>
        <p:txBody>
          <a:bodyPr/>
          <a:lstStyle/>
          <a:p>
            <a:r>
              <a:rPr lang="en-US" b="1">
                <a:latin typeface="Times" pitchFamily="18" charset="0"/>
              </a:rPr>
              <a:t>Chapter 6 Vocabulary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μετά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after, behind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περί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about, concerning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περί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around, near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364932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imes New Roman" pitchFamily="18" charset="0"/>
              </a:rPr>
              <a:t>Vocabulary -- Ch. 7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itchFamily="18" charset="0"/>
                <a:cs typeface="Times New Roman" panose="02020603050405020304" pitchFamily="18" charset="0"/>
              </a:rPr>
              <a:t>good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ἀγαθός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Holy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ἅγιος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itchFamily="18" charset="0"/>
                <a:cs typeface="Times New Roman" panose="02020603050405020304" pitchFamily="18" charset="0"/>
              </a:rPr>
              <a:t>righteous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δίκαιοις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dirty="0">
                <a:latin typeface="Greekth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983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513"/>
            <a:ext cx="8229600" cy="6096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Vocabulary – Ch. 7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itchFamily="18" charset="0"/>
                <a:cs typeface="Times New Roman" panose="02020603050405020304" pitchFamily="18" charset="0"/>
              </a:rPr>
              <a:t>I am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εἰμί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Jewish, a Jew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Ἰουδαῖος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Great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μέγας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μεγάλη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μέγα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28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Vocabulary -- Ch. 7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1054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anose="02020603050405020304" pitchFamily="18" charset="0"/>
              </a:rPr>
              <a:t>dead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νεκρός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no, not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οὐκ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οὐχ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ρῶτος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voice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φωνή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Greekth" pitchFamily="18" charset="0"/>
              </a:rPr>
              <a:t>	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6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he/she/it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αὐτός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land, earth, region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γῆ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I, we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ἐγώ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ἡμεῖς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ἡμέρα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that, so that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ὅτι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355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Vocabulary</a:t>
            </a:r>
            <a:r>
              <a:rPr lang="el-GR" dirty="0" smtClean="0"/>
              <a:t> </a:t>
            </a:r>
            <a:r>
              <a:rPr lang="en-US" dirty="0" smtClean="0"/>
              <a:t>Ch. 8</a:t>
            </a:r>
          </a:p>
        </p:txBody>
      </p:sp>
    </p:spTree>
    <p:extLst>
      <p:ext uri="{BB962C8B-B14F-4D97-AF65-F5344CB8AC3E}">
        <p14:creationId xmlns:p14="http://schemas.microsoft.com/office/powerpoint/2010/main" val="165776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so, then, therefore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οὖν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crowd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ὄχλος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παρά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(with Gen.)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beside, with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παρά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(with Dat.)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alongside, beside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παρά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(with Acc.)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458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384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/ you 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σύ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/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ὑμεῖς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eaLnBrk="1" hangingPunct="1"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by, at the hands of </a:t>
            </a:r>
          </a:p>
          <a:p>
            <a:pPr lvl="1"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ὑπό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(with Gen.)               </a:t>
            </a:r>
          </a:p>
          <a:p>
            <a:pPr eaLnBrk="1" hangingPunct="1"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under, below</a:t>
            </a:r>
          </a:p>
          <a:p>
            <a:pPr lvl="1"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ὑπό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(with Acc.)</a:t>
            </a:r>
          </a:p>
          <a:p>
            <a:pPr lvl="2" eaLnBrk="1" hangingPunct="1">
              <a:defRPr/>
            </a:pPr>
            <a:endParaRPr lang="en-US" b="1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560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212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15379"/>
            <a:ext cx="8382000" cy="769441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 Middle/Passive Indicative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λύομαι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ομεθα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ῃ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εσθε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εται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ονται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am loosed/am being loosed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loose myself/am loosing [for myself]</a:t>
            </a:r>
          </a:p>
        </p:txBody>
      </p:sp>
    </p:spTree>
    <p:extLst>
      <p:ext uri="{BB962C8B-B14F-4D97-AF65-F5344CB8AC3E}">
        <p14:creationId xmlns:p14="http://schemas.microsoft.com/office/powerpoint/2010/main" val="383977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Greekth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answer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ἀποκρίνομαι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send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ἀποστέλλω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throw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βάλλω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become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γίνομαι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come in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εἰσέρχομαι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662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03398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go out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ἐξέρχομαι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come/go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ἔρχομαι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wish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θέλω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thus, so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οὕτως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go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πορεύομαι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765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63588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life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ζωή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death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θάνατος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judge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κρίνω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remain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μένω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only, alone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μόνος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867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82048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νῦν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not,  nor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οὐδέ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Paul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Παῦλος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save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σῴζω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τότε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970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59912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</a:rPr>
              <a:t>Chapter 11 Vocabulary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153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ἀπέρχομαι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go away, leave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ἐκεῖνος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Ἰουδαῖος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Jewish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καθώς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as, just as 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4501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</a:rPr>
              <a:t>Chapter 11 Vocabulary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ἥ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who, which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ὅταν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πάλιν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οὗτος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αὗτη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τοῦτο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</a:p>
        </p:txBody>
      </p:sp>
    </p:spTree>
    <p:extLst>
      <p:ext uri="{BB962C8B-B14F-4D97-AF65-F5344CB8AC3E}">
        <p14:creationId xmlns:p14="http://schemas.microsoft.com/office/powerpoint/2010/main" val="304041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Times New Roman" pitchFamily="18" charset="0"/>
              </a:rPr>
              <a:t>Chapter 11 Vocabulary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Πέτρος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Peter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ὑπέρ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	 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for, about (gen.)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above, beyond (acc.)</a:t>
            </a:r>
          </a:p>
        </p:txBody>
      </p:sp>
    </p:spTree>
    <p:extLst>
      <p:ext uri="{BB962C8B-B14F-4D97-AF65-F5344CB8AC3E}">
        <p14:creationId xmlns:p14="http://schemas.microsoft.com/office/powerpoint/2010/main" val="360371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Times New Roman" pitchFamily="18" charset="0"/>
              </a:rPr>
              <a:t>Chapter 11 Vocabulary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ὑπέρ </a:t>
            </a:r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                            	 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for, about (gen.)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above, beyond (acc.)</a:t>
            </a:r>
          </a:p>
        </p:txBody>
      </p:sp>
    </p:spTree>
    <p:extLst>
      <p:ext uri="{BB962C8B-B14F-4D97-AF65-F5344CB8AC3E}">
        <p14:creationId xmlns:p14="http://schemas.microsoft.com/office/powerpoint/2010/main" val="159952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12 Vocabulary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ἀποθνῄσκω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die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ἐκεῖ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there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ἕως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until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ἰδού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behold </a:t>
            </a:r>
          </a:p>
        </p:txBody>
      </p:sp>
    </p:spTree>
    <p:extLst>
      <p:ext uri="{BB962C8B-B14F-4D97-AF65-F5344CB8AC3E}">
        <p14:creationId xmlns:p14="http://schemas.microsoft.com/office/powerpoint/2010/main" val="247808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12 Vocabulary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ἵνα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 that, that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Ἰωάννης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the one hand, indeed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ὅλος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whole, entire </a:t>
            </a:r>
          </a:p>
        </p:txBody>
      </p:sp>
    </p:spTree>
    <p:extLst>
      <p:ext uri="{BB962C8B-B14F-4D97-AF65-F5344CB8AC3E}">
        <p14:creationId xmlns:p14="http://schemas.microsoft.com/office/powerpoint/2010/main" val="4066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Shape of the Future in Greek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λύσω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λύσομεν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will loose                         We will loose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λύσεις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λύσετε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will loose                    You all will loose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λύσει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λύσουσι(ν)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S/he/it will loose                They will loose</a:t>
            </a:r>
          </a:p>
          <a:p>
            <a:pPr eaLnBrk="1" hangingPunct="1"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Chant this one</a:t>
            </a:r>
          </a:p>
        </p:txBody>
      </p:sp>
    </p:spTree>
    <p:extLst>
      <p:ext uri="{BB962C8B-B14F-4D97-AF65-F5344CB8AC3E}">
        <p14:creationId xmlns:p14="http://schemas.microsoft.com/office/powerpoint/2010/main" val="367258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12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ὅτε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σύν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970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13  Vocabulary</a:t>
            </a:r>
            <a:r>
              <a:rPr lang="en-US" smtClean="0"/>
              <a:t>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7772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ἀνήρ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ἀνδρός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man, husband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βασιλεύς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ἐως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δύναμις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εως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power, miracle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ὄνομα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ματος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πᾶς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πᾶσα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πᾶν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each, every, all</a:t>
            </a:r>
          </a:p>
        </p:txBody>
      </p:sp>
    </p:spTree>
    <p:extLst>
      <p:ext uri="{BB962C8B-B14F-4D97-AF65-F5344CB8AC3E}">
        <p14:creationId xmlns:p14="http://schemas.microsoft.com/office/powerpoint/2010/main" val="156863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bldLvl="5" autoUpdateAnimBg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13  Vocabulary </a:t>
            </a:r>
            <a:r>
              <a:rPr lang="en-US" smtClean="0"/>
              <a:t>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77724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πατήρ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πατρός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father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πιστις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πίστεως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faith, belief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πνεῦμα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spirit, wind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σάρξ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σαρκός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flesh, body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χάρις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ιτος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grace, kindness</a:t>
            </a:r>
          </a:p>
        </p:txBody>
      </p:sp>
    </p:spTree>
    <p:extLst>
      <p:ext uri="{BB962C8B-B14F-4D97-AF65-F5344CB8AC3E}">
        <p14:creationId xmlns:p14="http://schemas.microsoft.com/office/powerpoint/2010/main" val="69766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bldLvl="5" autoUpdateAnimBg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467600" cy="6096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Chapter 14  Vocabulary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6172200"/>
          </a:xfrm>
        </p:spPr>
        <p:txBody>
          <a:bodyPr/>
          <a:lstStyle/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αἷμα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ματος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lvl="1" eaLnBrk="1" hangingPunct="1"/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blood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αἴρω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		</a:t>
            </a:r>
          </a:p>
          <a:p>
            <a:pPr lvl="1" eaLnBrk="1" hangingPunct="1"/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raise,  take up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διδάσκω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	</a:t>
            </a:r>
          </a:p>
          <a:p>
            <a:pPr lvl="1" eaLnBrk="1" hangingPunct="1"/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teach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ἴδιος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</a:p>
          <a:p>
            <a:pPr lvl="1" eaLnBrk="1" hangingPunct="1"/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one's own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καλός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ή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</a:p>
          <a:p>
            <a:pPr lvl="1" eaLnBrk="1" hangingPunct="1"/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 </a:t>
            </a:r>
          </a:p>
        </p:txBody>
      </p:sp>
    </p:spTree>
    <p:extLst>
      <p:ext uri="{BB962C8B-B14F-4D97-AF65-F5344CB8AC3E}">
        <p14:creationId xmlns:p14="http://schemas.microsoft.com/office/powerpoint/2010/main" val="135267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bldLvl="4" autoUpdateAnimBg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Chapter 14 Vocabulary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μέλλω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		  </a:t>
            </a:r>
          </a:p>
          <a:p>
            <a:pPr lvl="1" eaLnBrk="1" hangingPunct="1"/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am about to, intend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ὁδός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		</a:t>
            </a:r>
          </a:p>
          <a:p>
            <a:pPr lvl="1" eaLnBrk="1" hangingPunct="1"/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way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πολύς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πολλή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πολύ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</a:p>
          <a:p>
            <a:pPr lvl="1" eaLnBrk="1" hangingPunct="1"/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much, many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σῶμα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ματος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	</a:t>
            </a:r>
          </a:p>
          <a:p>
            <a:pPr lvl="1" eaLnBrk="1" hangingPunct="1"/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body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ψυχή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		</a:t>
            </a:r>
          </a:p>
          <a:p>
            <a:pPr lvl="1" eaLnBrk="1" hangingPunct="1"/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soul, life </a:t>
            </a:r>
          </a:p>
        </p:txBody>
      </p:sp>
    </p:spTree>
    <p:extLst>
      <p:ext uri="{BB962C8B-B14F-4D97-AF65-F5344CB8AC3E}">
        <p14:creationId xmlns:p14="http://schemas.microsoft.com/office/powerpoint/2010/main" val="23980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bldLvl="4" autoUpdateAnimBg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2725"/>
            <a:ext cx="7772400" cy="701675"/>
          </a:xfrm>
        </p:spPr>
        <p:txBody>
          <a:bodyPr/>
          <a:lstStyle/>
          <a:p>
            <a:r>
              <a:rPr lang="en-US" altLang="en-US" sz="4000" b="1" smtClean="0"/>
              <a:t> Chapter 15  Vocabulary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ἄλλος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endParaRPr lang="en-US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</a:t>
            </a:r>
          </a:p>
          <a:p>
            <a:pPr>
              <a:spcBef>
                <a:spcPct val="0"/>
              </a:spcBef>
            </a:pP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ἄρτος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endParaRPr lang="en-US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bread </a:t>
            </a:r>
          </a:p>
          <a:p>
            <a:pPr>
              <a:spcBef>
                <a:spcPct val="0"/>
              </a:spcBef>
            </a:pP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δεῖ </a:t>
            </a:r>
            <a:endParaRPr lang="en-US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necessary</a:t>
            </a:r>
          </a:p>
          <a:p>
            <a:pPr>
              <a:spcBef>
                <a:spcPct val="0"/>
              </a:spcBef>
            </a:pP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ἐξουσία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endParaRPr lang="en-US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authority </a:t>
            </a:r>
          </a:p>
          <a:p>
            <a:pPr>
              <a:spcBef>
                <a:spcPct val="0"/>
              </a:spcBef>
            </a:pP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ἕτερος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endParaRPr lang="en-US" alt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</a:t>
            </a:r>
          </a:p>
        </p:txBody>
      </p:sp>
    </p:spTree>
    <p:extLst>
      <p:ext uri="{BB962C8B-B14F-4D97-AF65-F5344CB8AC3E}">
        <p14:creationId xmlns:p14="http://schemas.microsoft.com/office/powerpoint/2010/main" val="68805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bldLvl="5" autoUpdateAnimBg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762000"/>
          </a:xfrm>
        </p:spPr>
        <p:txBody>
          <a:bodyPr/>
          <a:lstStyle/>
          <a:p>
            <a:r>
              <a:rPr lang="en-US" altLang="en-US" b="1" smtClean="0"/>
              <a:t>Chapter 15  </a:t>
            </a:r>
            <a:r>
              <a:rPr lang="en-US" altLang="en-US" sz="4000" b="1" smtClean="0"/>
              <a:t>Vocabulary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1447800"/>
            <a:ext cx="7769225" cy="502761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ἔτι</a:t>
            </a:r>
            <a:endParaRPr lang="en-US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yet, still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ὀφθαλμός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eye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τέκνον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</a:t>
            </a:r>
            <a:endParaRPr lang="en-US" alt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child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τόπος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φῶς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φωτός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6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5" autoUpdateAnimBg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2725"/>
            <a:ext cx="7772400" cy="701675"/>
          </a:xfrm>
        </p:spPr>
        <p:txBody>
          <a:bodyPr/>
          <a:lstStyle/>
          <a:p>
            <a:r>
              <a:rPr lang="en-US" altLang="en-US" sz="4000" b="1" dirty="0" smtClean="0"/>
              <a:t> Chapter 1</a:t>
            </a:r>
            <a:r>
              <a:rPr lang="el-GR" altLang="en-US" sz="4000" b="1" dirty="0" smtClean="0"/>
              <a:t>6</a:t>
            </a:r>
            <a:r>
              <a:rPr lang="en-US" altLang="en-US" sz="4000" b="1" dirty="0" smtClean="0"/>
              <a:t>  Vocabulary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αἰων, -ῶνος, ὁ 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Age, eternity </a:t>
            </a:r>
          </a:p>
          <a:p>
            <a:pPr>
              <a:spcBef>
                <a:spcPct val="0"/>
              </a:spcBef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ἀλλήλων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one another  </a:t>
            </a:r>
          </a:p>
          <a:p>
            <a:pPr>
              <a:spcBef>
                <a:spcPct val="0"/>
              </a:spcBef>
            </a:pPr>
            <a:r>
              <a:rPr lang="el-GR" altLang="en-US" sz="4000" smtClean="0">
                <a:latin typeface="+mj-lt"/>
                <a:cs typeface="Times New Roman" panose="02020603050405020304" pitchFamily="18" charset="0"/>
              </a:rPr>
              <a:t>ἀρχιερεύς</a:t>
            </a: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, -έως, ὁ 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High priest</a:t>
            </a:r>
          </a:p>
          <a:p>
            <a:pPr>
              <a:spcBef>
                <a:spcPct val="0"/>
              </a:spcBef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γυνή</a:t>
            </a:r>
            <a:r>
              <a:rPr lang="en-US" altLang="en-US" sz="4000" dirty="0" smtClean="0">
                <a:latin typeface="+mj-lt"/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αικός</a:t>
            </a:r>
            <a:r>
              <a:rPr lang="en-US" altLang="en-US" sz="4000" dirty="0" smtClean="0">
                <a:latin typeface="+mj-lt"/>
                <a:cs typeface="Times New Roman" panose="02020603050405020304" pitchFamily="18" charset="0"/>
              </a:rPr>
              <a:t>,  </a:t>
            </a:r>
            <a:r>
              <a:rPr lang="el-GR" altLang="en-US" sz="4000" dirty="0">
                <a:latin typeface="+mj-lt"/>
                <a:cs typeface="Times New Roman" panose="02020603050405020304" pitchFamily="18" charset="0"/>
              </a:rPr>
              <a:t>ἡ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woman </a:t>
            </a:r>
          </a:p>
          <a:p>
            <a:pPr>
              <a:spcBef>
                <a:spcPct val="0"/>
              </a:spcBef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δύναμαι</a:t>
            </a:r>
            <a:endParaRPr lang="en-US" altLang="en-US" sz="36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I can, am able </a:t>
            </a:r>
          </a:p>
        </p:txBody>
      </p:sp>
    </p:spTree>
    <p:extLst>
      <p:ext uri="{BB962C8B-B14F-4D97-AF65-F5344CB8AC3E}">
        <p14:creationId xmlns:p14="http://schemas.microsoft.com/office/powerpoint/2010/main" val="212952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bldLvl="5" autoUpdateAnimBg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762000"/>
          </a:xfrm>
        </p:spPr>
        <p:txBody>
          <a:bodyPr/>
          <a:lstStyle/>
          <a:p>
            <a:r>
              <a:rPr lang="en-US" altLang="en-US" b="1" dirty="0" smtClean="0"/>
              <a:t>Chapter 16  </a:t>
            </a:r>
            <a:r>
              <a:rPr lang="en-US" altLang="en-US" sz="4000" b="1" dirty="0" smtClean="0"/>
              <a:t>Vocabulary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1447800"/>
            <a:ext cx="7769225" cy="502761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ἔθνος, -ους, τό 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nation  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ὅσος, -η, -ον 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  </a:t>
            </a: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as great as </a:t>
            </a:r>
            <a:r>
              <a:rPr lang="en-US" alt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πόλις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εως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ἡ </a:t>
            </a:r>
            <a:endParaRPr lang="en-US" altLang="en-US" sz="36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city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τέ   </a:t>
            </a:r>
            <a:endParaRPr lang="en-US" altLang="en-US" sz="36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And, and so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χείρ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χειρός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ἡ  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  </a:t>
            </a: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hand </a:t>
            </a:r>
            <a:r>
              <a:rPr lang="en-US" alt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endParaRPr lang="en-US" altLang="en-US" dirty="0" smtClean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71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5" autoUpdateAnimBg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17 Vocabulary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εἰ </a:t>
            </a:r>
            <a:r>
              <a:rPr lang="en-US" dirty="0" smtClean="0">
                <a:latin typeface="+mj-lt"/>
              </a:rPr>
              <a:t>   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if, that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ἐσθίω </a:t>
            </a:r>
            <a:r>
              <a:rPr lang="en-US" dirty="0" smtClean="0">
                <a:latin typeface="+mj-lt"/>
              </a:rPr>
              <a:t>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eat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ζάω  </a:t>
            </a:r>
            <a:r>
              <a:rPr lang="en-US" dirty="0" smtClean="0">
                <a:latin typeface="+mj-lt"/>
              </a:rPr>
              <a:t>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live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ζητέω  </a:t>
            </a:r>
            <a:r>
              <a:rPr lang="en-US" dirty="0" smtClean="0">
                <a:latin typeface="+mj-lt"/>
              </a:rPr>
              <a:t>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seek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ἤ </a:t>
            </a:r>
            <a:r>
              <a:rPr lang="en-US" dirty="0" smtClean="0">
                <a:latin typeface="+mj-lt"/>
              </a:rPr>
              <a:t>  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or, either </a:t>
            </a:r>
          </a:p>
        </p:txBody>
      </p:sp>
    </p:spTree>
    <p:extLst>
      <p:ext uri="{BB962C8B-B14F-4D97-AF65-F5344CB8AC3E}">
        <p14:creationId xmlns:p14="http://schemas.microsoft.com/office/powerpoint/2010/main" val="278258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bldLvl="4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Future Middle Paradigm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eaLnBrk="1" hangingPunct="1"/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λύσομαι   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            	          -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όμεθα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ῃ </a:t>
            </a: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	  -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εσθε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εται</a:t>
            </a: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		  -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ονται</a:t>
            </a: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400" b="1" dirty="0" smtClean="0">
                <a:latin typeface="Times New Roman" pitchFamily="18" charset="0"/>
              </a:rPr>
              <a:t>I will loose (for myself)                 We will loose (for ourselves)</a:t>
            </a:r>
            <a:r>
              <a:rPr lang="en-US" altLang="en-US" dirty="0" smtClean="0">
                <a:latin typeface="Greekth" pitchFamily="18" charset="0"/>
              </a:rPr>
              <a:t> …</a:t>
            </a:r>
            <a:br>
              <a:rPr lang="en-US" altLang="en-US" dirty="0" smtClean="0">
                <a:latin typeface="Greekth" pitchFamily="18" charset="0"/>
              </a:rPr>
            </a:br>
            <a:r>
              <a:rPr lang="en-US" altLang="en-US" sz="2400" b="1" dirty="0" smtClean="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784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17 Vocabulary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καλέω    </a:t>
            </a:r>
            <a:r>
              <a:rPr lang="en-US" dirty="0" smtClean="0">
                <a:latin typeface="+mj-lt"/>
              </a:rPr>
              <a:t>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call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λαλέω   </a:t>
            </a:r>
            <a:r>
              <a:rPr lang="en-US" dirty="0" smtClean="0">
                <a:latin typeface="+mj-lt"/>
              </a:rPr>
              <a:t>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speak, say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παρακαλέω  </a:t>
            </a:r>
            <a:r>
              <a:rPr lang="en-US" dirty="0" smtClean="0">
                <a:latin typeface="+mj-lt"/>
              </a:rPr>
              <a:t>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urge, exhort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πληρόω  </a:t>
            </a:r>
            <a:r>
              <a:rPr lang="en-US" dirty="0" smtClean="0">
                <a:latin typeface="+mj-lt"/>
              </a:rPr>
              <a:t>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fill, complete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ποιέω   </a:t>
            </a:r>
            <a:r>
              <a:rPr lang="en-US" dirty="0" smtClean="0">
                <a:latin typeface="+mj-lt"/>
              </a:rPr>
              <a:t>  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do, make </a:t>
            </a:r>
          </a:p>
          <a:p>
            <a:pPr eaLnBrk="1" hangingPunct="1">
              <a:defRPr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19163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bldLvl="4" autoUpdateAnimBg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5943600" cy="8382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Chapter 18 Vocabulary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45720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Greekth" pitchFamily="18" charset="0"/>
              </a:rPr>
              <a:t>genna&lt;w  </a:t>
            </a:r>
          </a:p>
          <a:p>
            <a:pPr eaLnBrk="1" hangingPunct="1">
              <a:defRPr/>
            </a:pPr>
            <a:r>
              <a:rPr lang="en-US" b="1" smtClean="0"/>
              <a:t>        I beget  </a:t>
            </a:r>
          </a:p>
          <a:p>
            <a:pPr eaLnBrk="1" hangingPunct="1">
              <a:defRPr/>
            </a:pPr>
            <a:r>
              <a:rPr lang="en-US" b="1" smtClean="0">
                <a:latin typeface="Greekth" pitchFamily="18" charset="0"/>
              </a:rPr>
              <a:t>dikaiosu&lt;nh,  -hj,  h[  </a:t>
            </a:r>
          </a:p>
          <a:p>
            <a:pPr eaLnBrk="1" hangingPunct="1">
              <a:defRPr/>
            </a:pPr>
            <a:r>
              <a:rPr lang="en-US" b="1" smtClean="0"/>
              <a:t>        righteousness</a:t>
            </a:r>
          </a:p>
          <a:p>
            <a:pPr eaLnBrk="1" hangingPunct="1">
              <a:defRPr/>
            </a:pPr>
            <a:r>
              <a:rPr lang="en-US" b="1" smtClean="0">
                <a:latin typeface="Greekth" pitchFamily="18" charset="0"/>
              </a:rPr>
              <a:t>e]a&lt;n  </a:t>
            </a:r>
          </a:p>
          <a:p>
            <a:pPr eaLnBrk="1" hangingPunct="1">
              <a:defRPr/>
            </a:pPr>
            <a:r>
              <a:rPr lang="en-US" b="1" smtClean="0"/>
              <a:t>        if, when  </a:t>
            </a:r>
          </a:p>
          <a:p>
            <a:pPr eaLnBrk="1" hangingPunct="1">
              <a:defRPr/>
            </a:pPr>
            <a:r>
              <a:rPr lang="en-US" b="1" smtClean="0">
                <a:latin typeface="Greekth" pitchFamily="18" charset="0"/>
              </a:rPr>
              <a:t>ei]rh&lt;nh,  -hj,  h[   </a:t>
            </a:r>
          </a:p>
          <a:p>
            <a:pPr eaLnBrk="1" hangingPunct="1">
              <a:defRPr/>
            </a:pPr>
            <a:r>
              <a:rPr lang="en-US" b="1" smtClean="0"/>
              <a:t>       peace  </a:t>
            </a:r>
          </a:p>
          <a:p>
            <a:pPr eaLnBrk="1" hangingPunct="1">
              <a:defRPr/>
            </a:pPr>
            <a:r>
              <a:rPr lang="en-US" b="1" smtClean="0">
                <a:latin typeface="Greekth" pitchFamily="18" charset="0"/>
              </a:rPr>
              <a:t>oi#da  </a:t>
            </a:r>
          </a:p>
          <a:p>
            <a:pPr eaLnBrk="1" hangingPunct="1">
              <a:defRPr/>
            </a:pPr>
            <a:r>
              <a:rPr lang="en-US" b="1" smtClean="0"/>
              <a:t>       I know  </a:t>
            </a:r>
          </a:p>
        </p:txBody>
      </p:sp>
    </p:spTree>
    <p:extLst>
      <p:ext uri="{BB962C8B-B14F-4D97-AF65-F5344CB8AC3E}">
        <p14:creationId xmlns:p14="http://schemas.microsoft.com/office/powerpoint/2010/main" val="375591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autoUpdateAnimBg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6248400" cy="5334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Chapter 18 Vocabulary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45720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Greekth" pitchFamily="18" charset="0"/>
              </a:rPr>
              <a:t>oi]</a:t>
            </a:r>
            <a:r>
              <a:rPr lang="en-US" dirty="0" err="1" smtClean="0">
                <a:latin typeface="Greekth" pitchFamily="18" charset="0"/>
              </a:rPr>
              <a:t>ki</a:t>
            </a:r>
            <a:r>
              <a:rPr lang="en-US" dirty="0" smtClean="0">
                <a:latin typeface="Greekth" pitchFamily="18" charset="0"/>
              </a:rPr>
              <a:t>&lt;a,  -</a:t>
            </a:r>
            <a:r>
              <a:rPr lang="en-US" dirty="0" err="1" smtClean="0">
                <a:latin typeface="Greekth" pitchFamily="18" charset="0"/>
              </a:rPr>
              <a:t>aj</a:t>
            </a:r>
            <a:r>
              <a:rPr lang="en-US" dirty="0" smtClean="0">
                <a:latin typeface="Greekth" pitchFamily="18" charset="0"/>
              </a:rPr>
              <a:t>,  h[   </a:t>
            </a:r>
          </a:p>
          <a:p>
            <a:pPr eaLnBrk="1" hangingPunct="1">
              <a:defRPr/>
            </a:pPr>
            <a:r>
              <a:rPr lang="en-US" b="1" dirty="0" smtClean="0"/>
              <a:t>       house  </a:t>
            </a:r>
          </a:p>
          <a:p>
            <a:pPr eaLnBrk="1" hangingPunct="1">
              <a:defRPr/>
            </a:pPr>
            <a:r>
              <a:rPr lang="en-US" dirty="0" smtClean="0">
                <a:latin typeface="Greekth" pitchFamily="18" charset="0"/>
              </a:rPr>
              <a:t>o[</a:t>
            </a:r>
            <a:r>
              <a:rPr lang="en-US" dirty="0" err="1" smtClean="0">
                <a:latin typeface="Greekth" pitchFamily="18" charset="0"/>
              </a:rPr>
              <a:t>ra</a:t>
            </a:r>
            <a:r>
              <a:rPr lang="en-US" dirty="0" smtClean="0">
                <a:latin typeface="Greekth" pitchFamily="18" charset="0"/>
              </a:rPr>
              <a:t>&lt;w  </a:t>
            </a:r>
          </a:p>
          <a:p>
            <a:pPr eaLnBrk="1" hangingPunct="1">
              <a:defRPr/>
            </a:pPr>
            <a:r>
              <a:rPr lang="en-US" b="1" dirty="0" smtClean="0"/>
              <a:t>       I see  </a:t>
            </a:r>
          </a:p>
          <a:p>
            <a:pPr eaLnBrk="1" hangingPunct="1">
              <a:defRPr/>
            </a:pPr>
            <a:r>
              <a:rPr lang="en-US" dirty="0" err="1" smtClean="0">
                <a:latin typeface="Greekth" pitchFamily="18" charset="0"/>
              </a:rPr>
              <a:t>peripate</a:t>
            </a:r>
            <a:r>
              <a:rPr lang="en-US" dirty="0" smtClean="0">
                <a:latin typeface="Greekth" pitchFamily="18" charset="0"/>
              </a:rPr>
              <a:t>&lt;w  </a:t>
            </a:r>
          </a:p>
          <a:p>
            <a:pPr eaLnBrk="1" hangingPunct="1">
              <a:defRPr/>
            </a:pPr>
            <a:r>
              <a:rPr lang="en-US" b="1" dirty="0" smtClean="0"/>
              <a:t>       I walk </a:t>
            </a:r>
            <a:r>
              <a:rPr lang="en-US" dirty="0" smtClean="0"/>
              <a:t> </a:t>
            </a:r>
          </a:p>
          <a:p>
            <a:pPr eaLnBrk="1" hangingPunct="1">
              <a:defRPr/>
            </a:pPr>
            <a:r>
              <a:rPr lang="en-US" dirty="0" err="1" smtClean="0">
                <a:latin typeface="Greekth" pitchFamily="18" charset="0"/>
              </a:rPr>
              <a:t>pw?j</a:t>
            </a:r>
            <a:r>
              <a:rPr lang="en-US" dirty="0" smtClean="0">
                <a:latin typeface="Greekth" pitchFamily="18" charset="0"/>
              </a:rPr>
              <a:t>   </a:t>
            </a:r>
          </a:p>
          <a:p>
            <a:pPr eaLnBrk="1" hangingPunct="1">
              <a:defRPr/>
            </a:pPr>
            <a:r>
              <a:rPr lang="en-US" b="1" dirty="0" smtClean="0"/>
              <a:t>       how?  </a:t>
            </a:r>
          </a:p>
          <a:p>
            <a:pPr eaLnBrk="1" hangingPunct="1">
              <a:defRPr/>
            </a:pPr>
            <a:r>
              <a:rPr lang="en-US" dirty="0" err="1" smtClean="0">
                <a:latin typeface="Greekth" pitchFamily="18" charset="0"/>
              </a:rPr>
              <a:t>fobe</a:t>
            </a:r>
            <a:r>
              <a:rPr lang="en-US" dirty="0" smtClean="0">
                <a:latin typeface="Greekth" pitchFamily="18" charset="0"/>
              </a:rPr>
              <a:t>&lt;</a:t>
            </a:r>
            <a:r>
              <a:rPr lang="en-US" dirty="0" err="1" smtClean="0">
                <a:latin typeface="Greekth" pitchFamily="18" charset="0"/>
              </a:rPr>
              <a:t>omai</a:t>
            </a:r>
            <a:r>
              <a:rPr lang="en-US" dirty="0" smtClean="0">
                <a:latin typeface="Greekth" pitchFamily="18" charset="0"/>
              </a:rPr>
              <a:t>  </a:t>
            </a:r>
          </a:p>
          <a:p>
            <a:pPr eaLnBrk="1" hangingPunct="1">
              <a:defRPr/>
            </a:pPr>
            <a:r>
              <a:rPr lang="en-US" b="1" dirty="0" smtClean="0"/>
              <a:t>       I fear </a:t>
            </a:r>
            <a:r>
              <a:rPr lang="en-US" dirty="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1480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autoUpdateAnimBg="0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6324600" cy="762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Chapter 19 Vocabulary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ἀκολουθέω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I follow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ἐνώπιον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before</a:t>
            </a:r>
            <a:r>
              <a:rPr lang="en-US" dirty="0" smtClean="0">
                <a:latin typeface="+mj-lt"/>
              </a:rPr>
              <a:t>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θάλασσα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ης</a:t>
            </a:r>
            <a:r>
              <a:rPr lang="en-US" dirty="0" smtClean="0">
                <a:latin typeface="+mj-lt"/>
              </a:rPr>
              <a:t>, </a:t>
            </a:r>
            <a:r>
              <a:rPr lang="el-GR" dirty="0" smtClean="0">
                <a:latin typeface="+mj-lt"/>
              </a:rPr>
              <a:t>ἡ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sea,  lake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κάθημαι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I sit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καιρός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οῦ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ὁ 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time </a:t>
            </a:r>
          </a:p>
        </p:txBody>
      </p:sp>
    </p:spTree>
    <p:extLst>
      <p:ext uri="{BB962C8B-B14F-4D97-AF65-F5344CB8AC3E}">
        <p14:creationId xmlns:p14="http://schemas.microsoft.com/office/powerpoint/2010/main" val="390622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6096000" cy="8382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Chapter 19 Vocabulary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οὔτε  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and not, nor, neither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πίπτω  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I fall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πούς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ποδός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ὁ 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foot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προσέρχομαι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I come/go to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προσεύχομαι  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I pray </a:t>
            </a:r>
          </a:p>
        </p:txBody>
      </p:sp>
    </p:spTree>
    <p:extLst>
      <p:ext uri="{BB962C8B-B14F-4D97-AF65-F5344CB8AC3E}">
        <p14:creationId xmlns:p14="http://schemas.microsoft.com/office/powerpoint/2010/main" val="189075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579438"/>
          </a:xfrm>
        </p:spPr>
        <p:txBody>
          <a:bodyPr/>
          <a:lstStyle/>
          <a:p>
            <a:pPr eaLnBrk="1" hangingPunct="1"/>
            <a:r>
              <a:rPr lang="en-US" sz="3200" b="1" smtClean="0">
                <a:latin typeface="Times" pitchFamily="18" charset="0"/>
              </a:rPr>
              <a:t>Demonstrative and Relative Pronouns Summary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458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ἐκεῖνος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ἐκείνη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ἐκεῖνο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= that</a:t>
            </a:r>
          </a:p>
          <a:p>
            <a:pPr eaLnBrk="1" hangingPunct="1">
              <a:defRPr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οὗτος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αὕτη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τοῦτο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τούτου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ταύτης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τούτου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this</a:t>
            </a:r>
          </a:p>
          <a:p>
            <a:pPr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ἥ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= Relative (who, which)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οὗ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ἧς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οὗ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509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27157"/>
            <a:ext cx="7772400" cy="707886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Imperfect Active Paradigm of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λύω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46275"/>
            <a:ext cx="8256588" cy="49117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ἐλυον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was loosing, …</a:t>
            </a:r>
          </a:p>
        </p:txBody>
      </p:sp>
    </p:spTree>
    <p:extLst>
      <p:ext uri="{BB962C8B-B14F-4D97-AF65-F5344CB8AC3E}">
        <p14:creationId xmlns:p14="http://schemas.microsoft.com/office/powerpoint/2010/main" val="35740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39179"/>
            <a:ext cx="8305800" cy="769441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Imperfect Middle/Passive (IM/PI)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256588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ἐλυόμην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ετο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ομεθα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εσθε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οντο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being loosed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8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Second Aorist Active Chant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772400" cy="4038600"/>
          </a:xfrm>
        </p:spPr>
        <p:txBody>
          <a:bodyPr/>
          <a:lstStyle/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ἔλαβον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τε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51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Second Aorist Middle Chant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458200" cy="4114800"/>
          </a:xfrm>
        </p:spPr>
        <p:txBody>
          <a:bodyPr/>
          <a:lstStyle/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ἐγενόμην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ετο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ομεθα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εσθε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οντο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64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Rapping the Lord’s Prayer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Πάτερ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ἡμῶν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ἐν        τοῖς  οὐρανοῖς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father         our    </a:t>
            </a:r>
            <a:r>
              <a:rPr lang="el-GR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one</a:t>
            </a:r>
            <a:r>
              <a:rPr lang="el-GR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                  heaven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ἁγιασθήτω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τὸ  ὄνομά    σου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 holy                   name        your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ἐλθέτω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βασιλεία    σου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 come            kingdom        your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γενηθήτω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τὸ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θέλημά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σου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let be                            will           your </a:t>
            </a:r>
          </a:p>
        </p:txBody>
      </p:sp>
    </p:spTree>
    <p:extLst>
      <p:ext uri="{BB962C8B-B14F-4D97-AF65-F5344CB8AC3E}">
        <p14:creationId xmlns:p14="http://schemas.microsoft.com/office/powerpoint/2010/main" val="293419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27157"/>
            <a:ext cx="7772400" cy="707886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Aorist Stem Changes -- 8 to know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ἔρχομαι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==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ἦλθον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(I came, went)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βλέπω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==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εἶδον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(I saw)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λέγω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==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εἶπον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(I said)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γίνομαι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==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ἐγενόμην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(I became)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γινώσκω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==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ἔγνων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(I knew)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ἔχω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==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ἔσχον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( I had)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λαμβάνω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==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ἔλαβον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(I took)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εὑρίσκω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==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εὗρον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(I found)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US" altLang="en-US" b="1" dirty="0" smtClean="0"/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0936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3050"/>
            <a:ext cx="7772400" cy="64135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latin typeface="Times New Roman" pitchFamily="18" charset="0"/>
              </a:rPr>
              <a:t>1st Aorist Active Paradigm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Learn: </a:t>
            </a:r>
            <a:r>
              <a:rPr lang="el-GR" sz="24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l-GR" sz="4000" dirty="0" smtClean="0">
                <a:latin typeface="Times New Roman" pitchFamily="18" charset="0"/>
                <a:cs typeface="Times New Roman" panose="02020603050405020304" pitchFamily="18" charset="0"/>
              </a:rPr>
              <a:t>ἔλυσα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I loosed…  </a:t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--,  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ς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τε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7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7772400" cy="64135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latin typeface="Times New Roman" pitchFamily="18" charset="0"/>
              </a:rPr>
              <a:t>1st Aorist Middle Paradigm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Learn:</a:t>
            </a:r>
            <a:r>
              <a:rPr lang="en-US" sz="2400" b="1" dirty="0" smtClean="0">
                <a:latin typeface="Times New Roman" pitchFamily="18" charset="0"/>
                <a:cs typeface="Times New Roman" panose="02020603050405020304" pitchFamily="18" charset="0"/>
              </a:rPr>
              <a:t>  </a:t>
            </a:r>
            <a:r>
              <a:rPr lang="el-GR" sz="4000" dirty="0" smtClean="0">
                <a:latin typeface="Times New Roman" pitchFamily="18" charset="0"/>
                <a:cs typeface="Times New Roman" panose="02020603050405020304" pitchFamily="18" charset="0"/>
              </a:rPr>
              <a:t>ἐλυσάμην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I loosed for myself</a:t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ατο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-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αμεθα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ασθε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αντο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353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382000" cy="8382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Chanting the PA and PM/P Participle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8839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Present  Active:  </a:t>
            </a:r>
            <a:r>
              <a:rPr lang="en-US" b="1" dirty="0" err="1" smtClean="0">
                <a:latin typeface="+mj-lt"/>
              </a:rPr>
              <a:t>ptc</a:t>
            </a:r>
            <a:r>
              <a:rPr lang="en-US" b="1" dirty="0" smtClean="0">
                <a:latin typeface="+mj-lt"/>
              </a:rPr>
              <a:t> = participle </a:t>
            </a: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Nom</a:t>
            </a:r>
            <a:r>
              <a:rPr lang="en-US" dirty="0" smtClean="0">
                <a:latin typeface="+mj-lt"/>
              </a:rPr>
              <a:t>.       </a:t>
            </a:r>
            <a:r>
              <a:rPr lang="el-GR" dirty="0" smtClean="0">
                <a:latin typeface="+mj-lt"/>
              </a:rPr>
              <a:t>λύων  </a:t>
            </a:r>
            <a:r>
              <a:rPr lang="en-US" dirty="0" smtClean="0">
                <a:latin typeface="+mj-lt"/>
              </a:rPr>
              <a:t>          </a:t>
            </a:r>
            <a:r>
              <a:rPr lang="el-GR" dirty="0" smtClean="0">
                <a:latin typeface="+mj-lt"/>
              </a:rPr>
              <a:t>λύουσα  </a:t>
            </a:r>
            <a:r>
              <a:rPr lang="en-US" dirty="0" smtClean="0">
                <a:latin typeface="+mj-lt"/>
              </a:rPr>
              <a:t>       </a:t>
            </a:r>
            <a:r>
              <a:rPr lang="el-GR" dirty="0" smtClean="0">
                <a:latin typeface="+mj-lt"/>
              </a:rPr>
              <a:t>λῦον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b="1" dirty="0" smtClean="0">
                <a:latin typeface="+mj-lt"/>
              </a:rPr>
              <a:t>Gen</a:t>
            </a:r>
            <a:r>
              <a:rPr lang="en-US" dirty="0" smtClean="0">
                <a:latin typeface="+mj-lt"/>
              </a:rPr>
              <a:t>.        </a:t>
            </a:r>
            <a:r>
              <a:rPr lang="el-GR" dirty="0" smtClean="0">
                <a:latin typeface="+mj-lt"/>
              </a:rPr>
              <a:t>λύοντος   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λύουσης </a:t>
            </a:r>
            <a:r>
              <a:rPr lang="en-US" dirty="0" smtClean="0">
                <a:latin typeface="+mj-lt"/>
              </a:rPr>
              <a:t>      </a:t>
            </a:r>
            <a:r>
              <a:rPr lang="el-GR" dirty="0" smtClean="0">
                <a:latin typeface="+mj-lt"/>
              </a:rPr>
              <a:t>λύοντος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Present  Middle/Passive</a:t>
            </a: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Nom</a:t>
            </a:r>
            <a:r>
              <a:rPr lang="en-US" dirty="0" smtClean="0">
                <a:latin typeface="+mj-lt"/>
              </a:rPr>
              <a:t>.       </a:t>
            </a:r>
            <a:r>
              <a:rPr lang="el-GR" dirty="0" smtClean="0">
                <a:latin typeface="+mj-lt"/>
              </a:rPr>
              <a:t>λυόμενος</a:t>
            </a: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λυομένη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λυόμενον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b="1" dirty="0" smtClean="0">
                <a:latin typeface="+mj-lt"/>
              </a:rPr>
              <a:t>Gen</a:t>
            </a:r>
            <a:r>
              <a:rPr lang="en-US" dirty="0" smtClean="0">
                <a:latin typeface="+mj-lt"/>
              </a:rPr>
              <a:t>.        </a:t>
            </a:r>
            <a:r>
              <a:rPr lang="el-GR" dirty="0" smtClean="0">
                <a:latin typeface="+mj-lt"/>
              </a:rPr>
              <a:t>λυομένου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λυομένης</a:t>
            </a: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λυομένου</a:t>
            </a:r>
            <a:endParaRPr lang="en-US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281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Forms to Chant to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8392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First Aorist Active    3-1-3 (chant)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Nom.     </a:t>
            </a:r>
            <a:r>
              <a:rPr lang="el-GR" dirty="0" smtClean="0">
                <a:latin typeface="+mj-lt"/>
              </a:rPr>
              <a:t>λύσας 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  </a:t>
            </a:r>
            <a:r>
              <a:rPr lang="el-GR" dirty="0" smtClean="0">
                <a:latin typeface="+mj-lt"/>
              </a:rPr>
              <a:t>λύσασα    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λύσαν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Gen.      </a:t>
            </a:r>
            <a:r>
              <a:rPr lang="el-GR" dirty="0" smtClean="0">
                <a:latin typeface="+mj-lt"/>
              </a:rPr>
              <a:t>λύσαντος  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λυσάσης   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λύσαντος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>
                <a:latin typeface="+mj-lt"/>
              </a:rPr>
              <a:t>Nom.    </a:t>
            </a:r>
            <a:r>
              <a:rPr lang="el-GR" dirty="0" smtClean="0">
                <a:latin typeface="+mj-lt"/>
              </a:rPr>
              <a:t>λυθείς    </a:t>
            </a:r>
            <a:r>
              <a:rPr lang="en-US" dirty="0" smtClean="0">
                <a:latin typeface="+mj-lt"/>
              </a:rPr>
              <a:t>       </a:t>
            </a:r>
            <a:r>
              <a:rPr lang="el-GR" dirty="0" smtClean="0">
                <a:latin typeface="+mj-lt"/>
              </a:rPr>
              <a:t>λυθεῖσα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 λυθέν</a:t>
            </a:r>
            <a:r>
              <a:rPr lang="en-US" dirty="0">
                <a:latin typeface="+mj-lt"/>
              </a:rPr>
              <a:t/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Gen.     </a:t>
            </a:r>
            <a:r>
              <a:rPr lang="el-GR" dirty="0" smtClean="0">
                <a:latin typeface="+mj-lt"/>
              </a:rPr>
              <a:t>λυθέντος   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λυθείσης   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λυθέντος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endParaRPr lang="en-US" dirty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First Aorist Middle    2-1-2 (non-chant)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Nom.    </a:t>
            </a:r>
            <a:r>
              <a:rPr lang="el-GR" dirty="0" smtClean="0">
                <a:latin typeface="+mj-lt"/>
              </a:rPr>
              <a:t>λυσάμενος</a:t>
            </a: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  λυσαμένη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λυσάμενον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Gen.     </a:t>
            </a:r>
            <a:r>
              <a:rPr lang="el-GR" dirty="0" smtClean="0">
                <a:latin typeface="+mj-lt"/>
              </a:rPr>
              <a:t>λυσαμένου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λυσαμένης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  λυσαμένου</a:t>
            </a:r>
            <a:endParaRPr lang="en-US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670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14350"/>
            <a:ext cx="7772400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Perfect Participles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41475"/>
            <a:ext cx="8839200" cy="3006725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Translations</a:t>
            </a:r>
          </a:p>
          <a:p>
            <a:pPr eaLnBrk="1" hangingPunct="1">
              <a:defRPr/>
            </a:pPr>
            <a:r>
              <a:rPr lang="en-US" b="1" smtClean="0"/>
              <a:t>Adverbial = “after having driven”</a:t>
            </a:r>
          </a:p>
          <a:p>
            <a:pPr eaLnBrk="1" hangingPunct="1">
              <a:defRPr/>
            </a:pPr>
            <a:r>
              <a:rPr lang="en-US" b="1" smtClean="0"/>
              <a:t>Adjectival Attributive = “the girl having spoken”</a:t>
            </a:r>
          </a:p>
          <a:p>
            <a:pPr eaLnBrk="1" hangingPunct="1">
              <a:defRPr/>
            </a:pPr>
            <a:r>
              <a:rPr lang="en-US" b="1" smtClean="0"/>
              <a:t>Substantive = “the one who has run”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Perfect Active Participle formation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458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Active </a:t>
            </a:r>
            <a:r>
              <a:rPr lang="en-US" dirty="0" err="1" smtClean="0">
                <a:latin typeface="+mj-lt"/>
              </a:rPr>
              <a:t>Masc</a:t>
            </a:r>
            <a:r>
              <a:rPr lang="en-US" dirty="0" smtClean="0">
                <a:latin typeface="+mj-lt"/>
              </a:rPr>
              <a:t>/</a:t>
            </a:r>
            <a:r>
              <a:rPr lang="en-US" dirty="0" err="1" smtClean="0">
                <a:latin typeface="+mj-lt"/>
              </a:rPr>
              <a:t>Neut</a:t>
            </a:r>
            <a:r>
              <a:rPr lang="en-US" dirty="0" smtClean="0">
                <a:latin typeface="+mj-lt"/>
              </a:rPr>
              <a:t>  + </a:t>
            </a:r>
            <a:r>
              <a:rPr lang="en-US" dirty="0" err="1" smtClean="0">
                <a:latin typeface="+mj-lt"/>
              </a:rPr>
              <a:t>ot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err="1" smtClean="0">
                <a:latin typeface="+mj-lt"/>
              </a:rPr>
              <a:t>Redup</a:t>
            </a:r>
            <a:r>
              <a:rPr lang="en-US" dirty="0" smtClean="0">
                <a:latin typeface="+mj-lt"/>
              </a:rPr>
              <a:t>    Stem   Perf k    </a:t>
            </a:r>
            <a:r>
              <a:rPr lang="en-US" dirty="0" err="1" smtClean="0">
                <a:latin typeface="+mj-lt"/>
              </a:rPr>
              <a:t>Ptc</a:t>
            </a:r>
            <a:r>
              <a:rPr lang="en-US" dirty="0" smtClean="0">
                <a:latin typeface="+mj-lt"/>
              </a:rPr>
              <a:t>      3/3 endings</a:t>
            </a:r>
            <a:br>
              <a:rPr lang="en-US" dirty="0" smtClean="0">
                <a:latin typeface="+mj-lt"/>
              </a:rPr>
            </a:br>
            <a:r>
              <a:rPr lang="el-GR" dirty="0" smtClean="0">
                <a:latin typeface="+mj-lt"/>
              </a:rPr>
              <a:t>λε</a:t>
            </a:r>
            <a:r>
              <a:rPr lang="en-US" dirty="0" smtClean="0">
                <a:latin typeface="+mj-lt"/>
              </a:rPr>
              <a:t>        +    </a:t>
            </a:r>
            <a:r>
              <a:rPr lang="el-GR" dirty="0" smtClean="0">
                <a:latin typeface="+mj-lt"/>
              </a:rPr>
              <a:t>λυ</a:t>
            </a:r>
            <a:r>
              <a:rPr lang="en-US" dirty="0" smtClean="0">
                <a:latin typeface="+mj-lt"/>
              </a:rPr>
              <a:t>     + </a:t>
            </a:r>
            <a:r>
              <a:rPr lang="el-GR" dirty="0" smtClean="0">
                <a:latin typeface="+mj-lt"/>
              </a:rPr>
              <a:t>κ</a:t>
            </a:r>
            <a:r>
              <a:rPr lang="en-US" dirty="0" smtClean="0">
                <a:latin typeface="+mj-lt"/>
              </a:rPr>
              <a:t>    +   </a:t>
            </a:r>
            <a:r>
              <a:rPr lang="el-GR" dirty="0" smtClean="0">
                <a:latin typeface="+mj-lt"/>
              </a:rPr>
              <a:t>οτ</a:t>
            </a:r>
            <a:r>
              <a:rPr lang="en-US" dirty="0" smtClean="0">
                <a:latin typeface="+mj-lt"/>
              </a:rPr>
              <a:t>       + </a:t>
            </a:r>
            <a:r>
              <a:rPr lang="el-GR" dirty="0" smtClean="0">
                <a:latin typeface="+mj-lt"/>
              </a:rPr>
              <a:t>ος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Active Fem + </a:t>
            </a:r>
            <a:r>
              <a:rPr lang="en-US" dirty="0" err="1" smtClean="0">
                <a:latin typeface="+mj-lt"/>
              </a:rPr>
              <a:t>ui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err="1" smtClean="0">
                <a:latin typeface="+mj-lt"/>
              </a:rPr>
              <a:t>Redup</a:t>
            </a:r>
            <a:r>
              <a:rPr lang="en-US" dirty="0" smtClean="0">
                <a:latin typeface="+mj-lt"/>
              </a:rPr>
              <a:t>   Stem    Perf k     </a:t>
            </a:r>
            <a:r>
              <a:rPr lang="en-US" dirty="0" err="1" smtClean="0">
                <a:latin typeface="+mj-lt"/>
              </a:rPr>
              <a:t>Ptc</a:t>
            </a:r>
            <a:r>
              <a:rPr lang="en-US" dirty="0" smtClean="0">
                <a:latin typeface="+mj-lt"/>
              </a:rPr>
              <a:t>     1 endings</a:t>
            </a:r>
            <a:br>
              <a:rPr lang="en-US" dirty="0" smtClean="0">
                <a:latin typeface="+mj-lt"/>
              </a:rPr>
            </a:br>
            <a:r>
              <a:rPr lang="el-GR" dirty="0" smtClean="0">
                <a:latin typeface="+mj-lt"/>
              </a:rPr>
              <a:t>λε</a:t>
            </a:r>
            <a:r>
              <a:rPr lang="en-US" dirty="0" smtClean="0">
                <a:latin typeface="+mj-lt"/>
              </a:rPr>
              <a:t>      +   </a:t>
            </a:r>
            <a:r>
              <a:rPr lang="el-GR" dirty="0" smtClean="0">
                <a:latin typeface="+mj-lt"/>
              </a:rPr>
              <a:t>λυ </a:t>
            </a:r>
            <a:r>
              <a:rPr lang="en-US" dirty="0" smtClean="0">
                <a:latin typeface="+mj-lt"/>
              </a:rPr>
              <a:t>   +    </a:t>
            </a:r>
            <a:r>
              <a:rPr lang="el-GR" dirty="0" smtClean="0">
                <a:latin typeface="+mj-lt"/>
              </a:rPr>
              <a:t>κ</a:t>
            </a:r>
            <a:r>
              <a:rPr lang="en-US" dirty="0" smtClean="0">
                <a:latin typeface="+mj-lt"/>
              </a:rPr>
              <a:t>     +    </a:t>
            </a:r>
            <a:r>
              <a:rPr lang="el-GR" dirty="0" smtClean="0">
                <a:latin typeface="+mj-lt"/>
              </a:rPr>
              <a:t>υι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+ </a:t>
            </a:r>
            <a:r>
              <a:rPr lang="el-GR" dirty="0" smtClean="0">
                <a:latin typeface="+mj-lt"/>
              </a:rPr>
              <a:t>α</a:t>
            </a:r>
            <a:endParaRPr lang="en-US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Perfect Active Ptc Paradigm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41475"/>
            <a:ext cx="8458200" cy="44545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Perfect  Active  Participles 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Singular   </a:t>
            </a:r>
            <a:r>
              <a:rPr lang="en-US" dirty="0" err="1" smtClean="0">
                <a:latin typeface="+mj-lt"/>
              </a:rPr>
              <a:t>Masc</a:t>
            </a:r>
            <a:r>
              <a:rPr lang="en-US" dirty="0" smtClean="0">
                <a:latin typeface="+mj-lt"/>
              </a:rPr>
              <a:t> 3        Fem  1         Neuter 3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Nom.   </a:t>
            </a:r>
            <a:r>
              <a:rPr lang="el-GR" dirty="0" smtClean="0">
                <a:latin typeface="+mj-lt"/>
              </a:rPr>
              <a:t>λελυκώς</a:t>
            </a:r>
            <a:r>
              <a:rPr lang="en-US" dirty="0" smtClean="0">
                <a:latin typeface="+mj-lt"/>
              </a:rPr>
              <a:t>      </a:t>
            </a:r>
            <a:r>
              <a:rPr lang="el-GR" dirty="0" smtClean="0">
                <a:latin typeface="+mj-lt"/>
              </a:rPr>
              <a:t> λελυκυῖα   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λελυκός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Gen.    </a:t>
            </a:r>
            <a:r>
              <a:rPr lang="el-GR" dirty="0" smtClean="0">
                <a:latin typeface="+mj-lt"/>
              </a:rPr>
              <a:t>λελυκότος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λελυκυίας  </a:t>
            </a: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λελυκότος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Dat.     </a:t>
            </a:r>
            <a:r>
              <a:rPr lang="el-GR" dirty="0" smtClean="0">
                <a:latin typeface="+mj-lt"/>
              </a:rPr>
              <a:t>λελυκότι</a:t>
            </a:r>
            <a:r>
              <a:rPr lang="en-US" dirty="0" smtClean="0">
                <a:latin typeface="+mj-lt"/>
              </a:rPr>
              <a:t>      </a:t>
            </a:r>
            <a:r>
              <a:rPr lang="el-GR" dirty="0" smtClean="0">
                <a:latin typeface="+mj-lt"/>
              </a:rPr>
              <a:t>λελυκυίᾳ   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λελυκότι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Acc.     </a:t>
            </a:r>
            <a:r>
              <a:rPr lang="el-GR" dirty="0" smtClean="0">
                <a:latin typeface="+mj-lt"/>
              </a:rPr>
              <a:t>λελυκότα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λελυκυῖαν   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λελυκός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In the Neut. Nom/Acc.  </a:t>
            </a:r>
            <a:r>
              <a:rPr lang="el-GR" dirty="0" smtClean="0">
                <a:latin typeface="+mj-lt"/>
              </a:rPr>
              <a:t>κοτς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+mj-lt"/>
                <a:sym typeface="Wingdings" pitchFamily="2" charset="2"/>
              </a:rPr>
              <a:t> </a:t>
            </a:r>
            <a:r>
              <a:rPr lang="el-GR" dirty="0" smtClean="0">
                <a:latin typeface="+mj-lt"/>
                <a:sym typeface="Wingdings" pitchFamily="2" charset="2"/>
              </a:rPr>
              <a:t>κος</a:t>
            </a:r>
            <a:endParaRPr lang="en-US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Perfect Active  Ptc Paradigm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Perfect  Active  Participles 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Plural     </a:t>
            </a:r>
            <a:r>
              <a:rPr lang="en-US" dirty="0" err="1" smtClean="0">
                <a:latin typeface="+mj-lt"/>
              </a:rPr>
              <a:t>Masc</a:t>
            </a:r>
            <a:r>
              <a:rPr lang="en-US" dirty="0" smtClean="0">
                <a:latin typeface="+mj-lt"/>
              </a:rPr>
              <a:t> 3            Fem  1            Neuter 3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Nom.    </a:t>
            </a:r>
            <a:r>
              <a:rPr lang="el-GR" dirty="0" smtClean="0">
                <a:latin typeface="+mj-lt"/>
              </a:rPr>
              <a:t>λελυκότες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λελυκυῖαι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 λελυκότα</a:t>
            </a:r>
            <a:r>
              <a:rPr lang="en-US" dirty="0" smtClean="0">
                <a:latin typeface="+mj-lt"/>
              </a:rPr>
              <a:t>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Gen.     </a:t>
            </a:r>
            <a:r>
              <a:rPr lang="el-GR" dirty="0" smtClean="0">
                <a:latin typeface="+mj-lt"/>
              </a:rPr>
              <a:t>λελυκότων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 λελυκυιῶν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λελυκότων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Dat.      </a:t>
            </a:r>
            <a:r>
              <a:rPr lang="el-GR" dirty="0" smtClean="0">
                <a:latin typeface="+mj-lt"/>
              </a:rPr>
              <a:t>λελυκόσι(ν)  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λελυκυίαις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  λελυκόσι(ν) 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Acc.     </a:t>
            </a:r>
            <a:r>
              <a:rPr lang="el-GR" dirty="0" smtClean="0">
                <a:latin typeface="+mj-lt"/>
              </a:rPr>
              <a:t>λελυκότας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λελυκυῖας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λελυκότα</a:t>
            </a:r>
            <a:endParaRPr lang="en-US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534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Perfect Mid/Passive Participle formation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Middle/Passive</a:t>
            </a:r>
          </a:p>
          <a:p>
            <a:pPr eaLnBrk="1" hangingPunct="1">
              <a:defRPr/>
            </a:pPr>
            <a:r>
              <a:rPr lang="en-US" dirty="0" err="1" smtClean="0">
                <a:latin typeface="+mj-lt"/>
              </a:rPr>
              <a:t>Redup</a:t>
            </a:r>
            <a:r>
              <a:rPr lang="en-US" dirty="0" smtClean="0">
                <a:latin typeface="+mj-lt"/>
              </a:rPr>
              <a:t>    Stem        </a:t>
            </a:r>
            <a:r>
              <a:rPr lang="en-US" dirty="0" err="1" smtClean="0">
                <a:latin typeface="+mj-lt"/>
              </a:rPr>
              <a:t>Ptc</a:t>
            </a:r>
            <a:r>
              <a:rPr lang="en-US" dirty="0" smtClean="0">
                <a:latin typeface="+mj-lt"/>
              </a:rPr>
              <a:t>      2-1-2 endings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λε</a:t>
            </a:r>
            <a:r>
              <a:rPr lang="en-US" dirty="0" smtClean="0">
                <a:latin typeface="+mj-lt"/>
              </a:rPr>
              <a:t>        +   </a:t>
            </a:r>
            <a:r>
              <a:rPr lang="el-GR" dirty="0" smtClean="0">
                <a:latin typeface="+mj-lt"/>
              </a:rPr>
              <a:t>λυ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+  </a:t>
            </a:r>
            <a:r>
              <a:rPr lang="el-GR" dirty="0" smtClean="0">
                <a:latin typeface="+mj-lt"/>
              </a:rPr>
              <a:t>μεν</a:t>
            </a:r>
            <a:r>
              <a:rPr lang="en-US" dirty="0" smtClean="0">
                <a:latin typeface="+mj-lt"/>
              </a:rPr>
              <a:t>   +    </a:t>
            </a:r>
            <a:r>
              <a:rPr lang="el-GR" dirty="0" smtClean="0">
                <a:latin typeface="+mj-lt"/>
              </a:rPr>
              <a:t>ος</a:t>
            </a:r>
            <a:r>
              <a:rPr lang="en-US" dirty="0" smtClean="0">
                <a:latin typeface="+mj-lt"/>
              </a:rPr>
              <a:t> </a:t>
            </a:r>
            <a:br>
              <a:rPr lang="en-US" dirty="0" smtClean="0">
                <a:latin typeface="+mj-lt"/>
              </a:rPr>
            </a:br>
            <a:r>
              <a:rPr lang="el-GR" dirty="0" smtClean="0">
                <a:latin typeface="+mj-lt"/>
              </a:rPr>
              <a:t>λε </a:t>
            </a:r>
            <a:r>
              <a:rPr lang="en-US" dirty="0" smtClean="0">
                <a:latin typeface="+mj-lt"/>
              </a:rPr>
              <a:t>       +   </a:t>
            </a:r>
            <a:r>
              <a:rPr lang="el-GR" dirty="0" smtClean="0">
                <a:latin typeface="+mj-lt"/>
              </a:rPr>
              <a:t>λυ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+  </a:t>
            </a:r>
            <a:r>
              <a:rPr lang="el-GR" dirty="0" smtClean="0">
                <a:latin typeface="+mj-lt"/>
              </a:rPr>
              <a:t>μεν</a:t>
            </a:r>
            <a:r>
              <a:rPr lang="en-US" dirty="0" smtClean="0">
                <a:latin typeface="+mj-lt"/>
              </a:rPr>
              <a:t>   +    </a:t>
            </a:r>
            <a:r>
              <a:rPr lang="el-GR" dirty="0" smtClean="0">
                <a:latin typeface="+mj-lt"/>
              </a:rPr>
              <a:t>η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l-GR" dirty="0" smtClean="0">
                <a:latin typeface="+mj-lt"/>
              </a:rPr>
              <a:t>λε</a:t>
            </a:r>
            <a:r>
              <a:rPr lang="en-US" dirty="0" smtClean="0">
                <a:latin typeface="+mj-lt"/>
              </a:rPr>
              <a:t>   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+   </a:t>
            </a:r>
            <a:r>
              <a:rPr lang="el-GR" dirty="0" smtClean="0">
                <a:latin typeface="+mj-lt"/>
              </a:rPr>
              <a:t>λυ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+  </a:t>
            </a:r>
            <a:r>
              <a:rPr lang="el-GR" dirty="0" smtClean="0">
                <a:latin typeface="+mj-lt"/>
              </a:rPr>
              <a:t>μεν</a:t>
            </a:r>
            <a:r>
              <a:rPr lang="en-US" dirty="0" smtClean="0">
                <a:latin typeface="+mj-lt"/>
              </a:rPr>
              <a:t>    +   </a:t>
            </a:r>
            <a:r>
              <a:rPr lang="el-GR" dirty="0" smtClean="0">
                <a:latin typeface="+mj-lt"/>
              </a:rPr>
              <a:t>ον</a:t>
            </a:r>
            <a:endParaRPr lang="en-US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73138"/>
            <a:ext cx="7772400" cy="6413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4000" b="1" smtClean="0">
                <a:latin typeface="Times New Roman" pitchFamily="18" charset="0"/>
              </a:rPr>
              <a:t>Rapping the Lord’s Prayer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ὡς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ἐν    οὐρανῷ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καὶ   ἐπὶ   γῆς·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 dirty="0" smtClean="0">
                <a:latin typeface="Times New Roman" pitchFamily="18" charset="0"/>
                <a:cs typeface="Times New Roman" panose="02020603050405020304" pitchFamily="18" charset="0"/>
              </a:rPr>
              <a:t>as       in            heaven          also      on       earth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τὸν     ἄρτον      ἥμῶν    τὸν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 dirty="0" smtClean="0">
                <a:latin typeface="Times New Roman" pitchFamily="18" charset="0"/>
                <a:cs typeface="Times New Roman" panose="02020603050405020304" pitchFamily="18" charset="0"/>
              </a:rPr>
              <a:t> the       bread            our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ἐπιούσιον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δὸς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ἡμῖν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σήμερον·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 smtClean="0">
                <a:latin typeface="Times New Roman" pitchFamily="18" charset="0"/>
                <a:cs typeface="Times New Roman" panose="02020603050405020304" pitchFamily="18" charset="0"/>
              </a:rPr>
              <a:t>  daily               give        us               today</a:t>
            </a:r>
          </a:p>
        </p:txBody>
      </p:sp>
    </p:spTree>
    <p:extLst>
      <p:ext uri="{BB962C8B-B14F-4D97-AF65-F5344CB8AC3E}">
        <p14:creationId xmlns:p14="http://schemas.microsoft.com/office/powerpoint/2010/main" val="83509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Perfect Mid/Passive Ptc Paradigm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93875"/>
            <a:ext cx="7772400" cy="33877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latin typeface="+mj-lt"/>
              </a:rPr>
              <a:t>Perfect  Mid/Pass  Participles </a:t>
            </a:r>
          </a:p>
          <a:p>
            <a:pPr eaLnBrk="1" hangingPunct="1">
              <a:defRPr/>
            </a:pPr>
            <a:r>
              <a:rPr lang="en-US" sz="2800" dirty="0" smtClean="0">
                <a:latin typeface="+mj-lt"/>
              </a:rPr>
              <a:t>Singular   </a:t>
            </a:r>
            <a:r>
              <a:rPr lang="en-US" sz="2800" dirty="0" err="1" smtClean="0">
                <a:latin typeface="+mj-lt"/>
              </a:rPr>
              <a:t>Masc</a:t>
            </a:r>
            <a:r>
              <a:rPr lang="en-US" sz="2800" dirty="0" smtClean="0">
                <a:latin typeface="+mj-lt"/>
              </a:rPr>
              <a:t> 2           Fem  1       Neuter 2</a:t>
            </a:r>
          </a:p>
          <a:p>
            <a:pPr eaLnBrk="1" hangingPunct="1">
              <a:defRPr/>
            </a:pPr>
            <a:r>
              <a:rPr lang="en-US" sz="2800" dirty="0" smtClean="0">
                <a:latin typeface="+mj-lt"/>
              </a:rPr>
              <a:t>Nom.    </a:t>
            </a:r>
            <a:r>
              <a:rPr lang="el-GR" sz="2800" dirty="0" smtClean="0">
                <a:latin typeface="+mj-lt"/>
              </a:rPr>
              <a:t>λελυμένος</a:t>
            </a:r>
            <a:r>
              <a:rPr lang="en-US" sz="2800" dirty="0" smtClean="0">
                <a:latin typeface="+mj-lt"/>
              </a:rPr>
              <a:t>      </a:t>
            </a:r>
            <a:r>
              <a:rPr lang="el-GR" sz="2800" dirty="0" smtClean="0">
                <a:latin typeface="+mj-lt"/>
              </a:rPr>
              <a:t>λελυμένη</a:t>
            </a:r>
            <a:r>
              <a:rPr lang="en-US" sz="2800" dirty="0" smtClean="0">
                <a:latin typeface="+mj-lt"/>
              </a:rPr>
              <a:t>  </a:t>
            </a:r>
            <a:r>
              <a:rPr lang="el-GR" sz="2800" dirty="0" smtClean="0">
                <a:latin typeface="+mj-lt"/>
              </a:rPr>
              <a:t>  </a:t>
            </a:r>
            <a:r>
              <a:rPr lang="en-US" sz="2800" dirty="0" smtClean="0">
                <a:latin typeface="+mj-lt"/>
              </a:rPr>
              <a:t>    </a:t>
            </a:r>
            <a:r>
              <a:rPr lang="el-GR" sz="2800" dirty="0" smtClean="0">
                <a:latin typeface="+mj-lt"/>
              </a:rPr>
              <a:t>λελυμένον</a:t>
            </a:r>
            <a:r>
              <a:rPr lang="en-US" sz="2800" dirty="0" smtClean="0">
                <a:latin typeface="+mj-lt"/>
              </a:rPr>
              <a:t/>
            </a:r>
            <a:br>
              <a:rPr lang="en-US" sz="2800" dirty="0" smtClean="0">
                <a:latin typeface="+mj-lt"/>
              </a:rPr>
            </a:br>
            <a:r>
              <a:rPr lang="en-US" sz="2800" dirty="0" smtClean="0">
                <a:latin typeface="+mj-lt"/>
              </a:rPr>
              <a:t>Gen.     </a:t>
            </a:r>
            <a:r>
              <a:rPr lang="el-GR" sz="2800" dirty="0" smtClean="0">
                <a:latin typeface="+mj-lt"/>
              </a:rPr>
              <a:t>λέλυμένου</a:t>
            </a:r>
            <a:r>
              <a:rPr lang="en-US" sz="2800" dirty="0" smtClean="0">
                <a:latin typeface="+mj-lt"/>
              </a:rPr>
              <a:t>    </a:t>
            </a:r>
            <a:r>
              <a:rPr lang="el-GR" sz="2800" dirty="0" smtClean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 </a:t>
            </a:r>
            <a:r>
              <a:rPr lang="el-GR" sz="2800" dirty="0" smtClean="0">
                <a:latin typeface="+mj-lt"/>
              </a:rPr>
              <a:t>λελυμένης  </a:t>
            </a:r>
            <a:r>
              <a:rPr lang="en-US" sz="2800" dirty="0" smtClean="0">
                <a:latin typeface="+mj-lt"/>
              </a:rPr>
              <a:t>    </a:t>
            </a:r>
            <a:r>
              <a:rPr lang="el-GR" sz="2800" dirty="0" smtClean="0">
                <a:latin typeface="+mj-lt"/>
              </a:rPr>
              <a:t>λελυμένου</a:t>
            </a:r>
            <a:r>
              <a:rPr lang="en-US" sz="2800" dirty="0" smtClean="0">
                <a:latin typeface="+mj-lt"/>
              </a:rPr>
              <a:t/>
            </a:r>
            <a:br>
              <a:rPr lang="en-US" sz="2800" dirty="0" smtClean="0">
                <a:latin typeface="+mj-lt"/>
              </a:rPr>
            </a:br>
            <a:r>
              <a:rPr lang="en-US" sz="2800" dirty="0" smtClean="0">
                <a:latin typeface="+mj-lt"/>
              </a:rPr>
              <a:t>Dat.     </a:t>
            </a:r>
            <a:r>
              <a:rPr lang="el-GR" sz="2800" dirty="0" smtClean="0">
                <a:latin typeface="+mj-lt"/>
              </a:rPr>
              <a:t>λελυμενῳ  </a:t>
            </a:r>
            <a:r>
              <a:rPr lang="en-US" sz="2800" dirty="0" smtClean="0">
                <a:latin typeface="+mj-lt"/>
              </a:rPr>
              <a:t>      </a:t>
            </a:r>
            <a:r>
              <a:rPr lang="el-GR" sz="2800" dirty="0" smtClean="0">
                <a:latin typeface="+mj-lt"/>
              </a:rPr>
              <a:t>λελυμένῃ</a:t>
            </a:r>
            <a:r>
              <a:rPr lang="en-US" sz="2800" dirty="0" smtClean="0">
                <a:latin typeface="+mj-lt"/>
              </a:rPr>
              <a:t>   </a:t>
            </a:r>
            <a:r>
              <a:rPr lang="el-GR" sz="2800" dirty="0" smtClean="0">
                <a:latin typeface="+mj-lt"/>
              </a:rPr>
              <a:t>  </a:t>
            </a:r>
            <a:r>
              <a:rPr lang="en-US" sz="2800" dirty="0" smtClean="0">
                <a:latin typeface="+mj-lt"/>
              </a:rPr>
              <a:t>  </a:t>
            </a:r>
            <a:r>
              <a:rPr lang="el-GR" sz="2800" dirty="0" smtClean="0">
                <a:latin typeface="+mj-lt"/>
              </a:rPr>
              <a:t> λελυμένῳ</a:t>
            </a:r>
            <a:r>
              <a:rPr lang="en-US" sz="2800" dirty="0" smtClean="0">
                <a:latin typeface="+mj-lt"/>
              </a:rPr>
              <a:t/>
            </a:r>
            <a:br>
              <a:rPr lang="en-US" sz="2800" dirty="0" smtClean="0">
                <a:latin typeface="+mj-lt"/>
              </a:rPr>
            </a:br>
            <a:r>
              <a:rPr lang="en-US" sz="2800" dirty="0" smtClean="0">
                <a:latin typeface="+mj-lt"/>
              </a:rPr>
              <a:t>Acc.     </a:t>
            </a:r>
            <a:r>
              <a:rPr lang="el-GR" sz="2800" dirty="0" smtClean="0">
                <a:latin typeface="+mj-lt"/>
              </a:rPr>
              <a:t>λελυμένον</a:t>
            </a:r>
            <a:r>
              <a:rPr lang="en-US" sz="2800" dirty="0" smtClean="0">
                <a:latin typeface="+mj-lt"/>
              </a:rPr>
              <a:t>    </a:t>
            </a:r>
            <a:r>
              <a:rPr lang="el-GR" sz="2800" dirty="0" smtClean="0">
                <a:latin typeface="+mj-lt"/>
              </a:rPr>
              <a:t>  </a:t>
            </a:r>
            <a:r>
              <a:rPr lang="en-US" sz="2800" dirty="0" smtClean="0">
                <a:latin typeface="+mj-lt"/>
              </a:rPr>
              <a:t> </a:t>
            </a:r>
            <a:r>
              <a:rPr lang="el-GR" sz="2800" dirty="0" smtClean="0">
                <a:latin typeface="+mj-lt"/>
              </a:rPr>
              <a:t>λελυμένην</a:t>
            </a:r>
            <a:r>
              <a:rPr lang="en-US" sz="2800" dirty="0" smtClean="0">
                <a:latin typeface="+mj-lt"/>
              </a:rPr>
              <a:t>  </a:t>
            </a:r>
            <a:r>
              <a:rPr lang="el-GR" sz="2800" dirty="0" smtClean="0">
                <a:latin typeface="+mj-lt"/>
              </a:rPr>
              <a:t>  </a:t>
            </a:r>
            <a:r>
              <a:rPr lang="en-US" sz="2800" dirty="0" smtClean="0">
                <a:latin typeface="+mj-lt"/>
              </a:rPr>
              <a:t>  </a:t>
            </a:r>
            <a:r>
              <a:rPr lang="el-GR" sz="2800" dirty="0" smtClean="0">
                <a:latin typeface="+mj-lt"/>
              </a:rPr>
              <a:t>λελυμένον</a:t>
            </a:r>
            <a:endParaRPr lang="en-US" sz="28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Perfect Mid/Passive  Ptc Paradigm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latin typeface="+mj-lt"/>
              </a:rPr>
              <a:t>Perfect  Mid/Pass  Participles </a:t>
            </a:r>
          </a:p>
          <a:p>
            <a:pPr eaLnBrk="1" hangingPunct="1">
              <a:defRPr/>
            </a:pPr>
            <a:r>
              <a:rPr lang="en-US" sz="2800" dirty="0" smtClean="0">
                <a:latin typeface="+mj-lt"/>
              </a:rPr>
              <a:t>Plural     </a:t>
            </a:r>
            <a:r>
              <a:rPr lang="en-US" sz="2800" dirty="0" err="1" smtClean="0">
                <a:latin typeface="+mj-lt"/>
              </a:rPr>
              <a:t>Masc</a:t>
            </a:r>
            <a:r>
              <a:rPr lang="en-US" sz="2800" dirty="0" smtClean="0">
                <a:latin typeface="+mj-lt"/>
              </a:rPr>
              <a:t> 2            Fem  1         Neuter 2</a:t>
            </a:r>
          </a:p>
          <a:p>
            <a:pPr eaLnBrk="1" hangingPunct="1">
              <a:defRPr/>
            </a:pPr>
            <a:r>
              <a:rPr lang="en-US" sz="2800" dirty="0" smtClean="0">
                <a:latin typeface="+mj-lt"/>
              </a:rPr>
              <a:t>Nom.    </a:t>
            </a:r>
            <a:r>
              <a:rPr lang="el-GR" sz="2800" dirty="0" smtClean="0">
                <a:latin typeface="+mj-lt"/>
              </a:rPr>
              <a:t>λελυμένοι</a:t>
            </a:r>
            <a:r>
              <a:rPr lang="en-US" sz="2800" dirty="0" smtClean="0">
                <a:latin typeface="+mj-lt"/>
              </a:rPr>
              <a:t> </a:t>
            </a:r>
            <a:r>
              <a:rPr lang="el-GR" sz="2800" dirty="0" smtClean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      </a:t>
            </a:r>
            <a:r>
              <a:rPr lang="el-GR" sz="2800" dirty="0" smtClean="0">
                <a:latin typeface="+mj-lt"/>
              </a:rPr>
              <a:t>λελυμέναι</a:t>
            </a:r>
            <a:r>
              <a:rPr lang="en-US" sz="2800" dirty="0" smtClean="0">
                <a:latin typeface="+mj-lt"/>
              </a:rPr>
              <a:t> </a:t>
            </a:r>
            <a:r>
              <a:rPr lang="el-GR" sz="2800" dirty="0" smtClean="0">
                <a:latin typeface="+mj-lt"/>
              </a:rPr>
              <a:t>  </a:t>
            </a:r>
            <a:r>
              <a:rPr lang="en-US" sz="2800" dirty="0" smtClean="0">
                <a:latin typeface="+mj-lt"/>
              </a:rPr>
              <a:t>     </a:t>
            </a:r>
            <a:r>
              <a:rPr lang="el-GR" sz="2800" dirty="0" smtClean="0">
                <a:latin typeface="+mj-lt"/>
              </a:rPr>
              <a:t>λελυμένα</a:t>
            </a:r>
            <a:r>
              <a:rPr lang="en-US" sz="2800" dirty="0" smtClean="0">
                <a:latin typeface="+mj-lt"/>
              </a:rPr>
              <a:t/>
            </a:r>
            <a:br>
              <a:rPr lang="en-US" sz="2800" dirty="0" smtClean="0">
                <a:latin typeface="+mj-lt"/>
              </a:rPr>
            </a:br>
            <a:r>
              <a:rPr lang="en-US" sz="2800" dirty="0" smtClean="0">
                <a:latin typeface="+mj-lt"/>
              </a:rPr>
              <a:t>Gen.     </a:t>
            </a:r>
            <a:r>
              <a:rPr lang="el-GR" sz="2800" dirty="0" smtClean="0">
                <a:latin typeface="+mj-lt"/>
              </a:rPr>
              <a:t>λελυμένων  </a:t>
            </a:r>
            <a:r>
              <a:rPr lang="en-US" sz="2800" dirty="0" smtClean="0">
                <a:latin typeface="+mj-lt"/>
              </a:rPr>
              <a:t>    </a:t>
            </a:r>
            <a:r>
              <a:rPr lang="el-GR" sz="2800" dirty="0" smtClean="0">
                <a:latin typeface="+mj-lt"/>
              </a:rPr>
              <a:t>λελυμένων  </a:t>
            </a:r>
            <a:r>
              <a:rPr lang="en-US" sz="2800" dirty="0" smtClean="0">
                <a:latin typeface="+mj-lt"/>
              </a:rPr>
              <a:t>     </a:t>
            </a:r>
            <a:r>
              <a:rPr lang="el-GR" sz="2800" dirty="0" smtClean="0">
                <a:latin typeface="+mj-lt"/>
              </a:rPr>
              <a:t>λελυμένων</a:t>
            </a:r>
            <a:r>
              <a:rPr lang="en-US" sz="2800" dirty="0" smtClean="0">
                <a:latin typeface="+mj-lt"/>
              </a:rPr>
              <a:t/>
            </a:r>
            <a:br>
              <a:rPr lang="en-US" sz="2800" dirty="0" smtClean="0">
                <a:latin typeface="+mj-lt"/>
              </a:rPr>
            </a:br>
            <a:r>
              <a:rPr lang="en-US" sz="2800" dirty="0" smtClean="0">
                <a:latin typeface="+mj-lt"/>
              </a:rPr>
              <a:t>Dat.      </a:t>
            </a:r>
            <a:r>
              <a:rPr lang="el-GR" sz="2800" dirty="0" smtClean="0">
                <a:latin typeface="+mj-lt"/>
              </a:rPr>
              <a:t>λελυμένοις</a:t>
            </a:r>
            <a:r>
              <a:rPr lang="en-US" sz="2800" dirty="0" smtClean="0">
                <a:latin typeface="+mj-lt"/>
              </a:rPr>
              <a:t>   </a:t>
            </a:r>
            <a:r>
              <a:rPr lang="el-GR" sz="2800" dirty="0" smtClean="0">
                <a:latin typeface="+mj-lt"/>
              </a:rPr>
              <a:t>  </a:t>
            </a:r>
            <a:r>
              <a:rPr lang="en-US" sz="2800" dirty="0" smtClean="0">
                <a:latin typeface="+mj-lt"/>
              </a:rPr>
              <a:t> </a:t>
            </a:r>
            <a:r>
              <a:rPr lang="el-GR" sz="2800" dirty="0" smtClean="0">
                <a:latin typeface="+mj-lt"/>
              </a:rPr>
              <a:t>λελυμέναις </a:t>
            </a:r>
            <a:r>
              <a:rPr lang="en-US" sz="2800" dirty="0" smtClean="0">
                <a:latin typeface="+mj-lt"/>
              </a:rPr>
              <a:t>     </a:t>
            </a:r>
            <a:r>
              <a:rPr lang="el-GR" sz="2800" dirty="0" smtClean="0">
                <a:latin typeface="+mj-lt"/>
              </a:rPr>
              <a:t>λελυμένοις</a:t>
            </a:r>
            <a:r>
              <a:rPr lang="en-US" sz="2800" dirty="0" smtClean="0">
                <a:latin typeface="+mj-lt"/>
              </a:rPr>
              <a:t/>
            </a:r>
            <a:br>
              <a:rPr lang="en-US" sz="2800" dirty="0" smtClean="0">
                <a:latin typeface="+mj-lt"/>
              </a:rPr>
            </a:br>
            <a:r>
              <a:rPr lang="en-US" sz="2800" dirty="0" smtClean="0">
                <a:latin typeface="+mj-lt"/>
              </a:rPr>
              <a:t>Acc.     </a:t>
            </a:r>
            <a:r>
              <a:rPr lang="el-GR" sz="2800" dirty="0" smtClean="0">
                <a:latin typeface="+mj-lt"/>
              </a:rPr>
              <a:t>λελυμένους</a:t>
            </a:r>
            <a:r>
              <a:rPr lang="en-US" sz="2800" dirty="0" smtClean="0">
                <a:latin typeface="+mj-lt"/>
              </a:rPr>
              <a:t>  </a:t>
            </a:r>
            <a:r>
              <a:rPr lang="el-GR" sz="2800" dirty="0" smtClean="0">
                <a:latin typeface="+mj-lt"/>
              </a:rPr>
              <a:t>  </a:t>
            </a:r>
            <a:r>
              <a:rPr lang="en-US" sz="2800" dirty="0" smtClean="0">
                <a:latin typeface="+mj-lt"/>
              </a:rPr>
              <a:t>  </a:t>
            </a:r>
            <a:r>
              <a:rPr lang="el-GR" sz="2800" dirty="0" smtClean="0">
                <a:latin typeface="+mj-lt"/>
              </a:rPr>
              <a:t>λελυμένας </a:t>
            </a:r>
            <a:r>
              <a:rPr lang="en-US" sz="2800" dirty="0" smtClean="0">
                <a:latin typeface="+mj-lt"/>
              </a:rPr>
              <a:t>      </a:t>
            </a:r>
            <a:r>
              <a:rPr lang="el-GR" sz="2800" dirty="0" smtClean="0">
                <a:latin typeface="+mj-lt"/>
              </a:rPr>
              <a:t>λελυμένα</a:t>
            </a:r>
            <a:endParaRPr lang="en-US" sz="28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What to know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1534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Perfect  Active  Participles (know these)</a:t>
            </a:r>
            <a:r>
              <a:rPr lang="en-US" u="sng" dirty="0" smtClean="0">
                <a:latin typeface="+mj-lt"/>
              </a:rPr>
              <a:t> 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         3         	     1     		     3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λελυκώς</a:t>
            </a:r>
            <a:r>
              <a:rPr lang="en-US" dirty="0" smtClean="0">
                <a:latin typeface="+mj-lt"/>
              </a:rPr>
              <a:t> 	</a:t>
            </a:r>
            <a:r>
              <a:rPr lang="el-GR" dirty="0" smtClean="0">
                <a:latin typeface="+mj-lt"/>
              </a:rPr>
              <a:t>λελυκυῖα</a:t>
            </a:r>
            <a:r>
              <a:rPr lang="en-US" dirty="0" smtClean="0">
                <a:latin typeface="+mj-lt"/>
              </a:rPr>
              <a:t> 		</a:t>
            </a:r>
            <a:r>
              <a:rPr lang="el-GR" dirty="0" smtClean="0">
                <a:latin typeface="+mj-lt"/>
              </a:rPr>
              <a:t>λελυκός</a:t>
            </a:r>
            <a:r>
              <a:rPr lang="en-US" dirty="0" smtClean="0">
                <a:latin typeface="+mj-lt"/>
              </a:rPr>
              <a:t>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λελυκότος</a:t>
            </a:r>
            <a:r>
              <a:rPr lang="en-US" dirty="0" smtClean="0">
                <a:latin typeface="+mj-lt"/>
              </a:rPr>
              <a:t>	</a:t>
            </a:r>
            <a:r>
              <a:rPr lang="el-GR" dirty="0" smtClean="0">
                <a:latin typeface="+mj-lt"/>
              </a:rPr>
              <a:t>λελυκυίας</a:t>
            </a:r>
            <a:r>
              <a:rPr lang="en-US" dirty="0" smtClean="0">
                <a:latin typeface="+mj-lt"/>
              </a:rPr>
              <a:t> 	</a:t>
            </a:r>
            <a:r>
              <a:rPr lang="el-GR" dirty="0" smtClean="0">
                <a:latin typeface="+mj-lt"/>
              </a:rPr>
              <a:t>λελυκότος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Perfect  Middle/Passives Participles</a:t>
            </a:r>
            <a:r>
              <a:rPr lang="en-US" u="sng" dirty="0" smtClean="0">
                <a:latin typeface="+mj-lt"/>
              </a:rPr>
              <a:t>   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	        2                    1                            2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λελυμένος</a:t>
            </a:r>
            <a:r>
              <a:rPr lang="en-US" dirty="0" smtClean="0">
                <a:latin typeface="+mj-lt"/>
              </a:rPr>
              <a:t>	</a:t>
            </a:r>
            <a:r>
              <a:rPr lang="el-GR" dirty="0" smtClean="0">
                <a:latin typeface="+mj-lt"/>
              </a:rPr>
              <a:t>        λελυμένη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λελυμένον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λελυμένου</a:t>
            </a:r>
            <a:r>
              <a:rPr lang="en-US" dirty="0" smtClean="0">
                <a:latin typeface="+mj-lt"/>
              </a:rPr>
              <a:t>        </a:t>
            </a:r>
            <a:r>
              <a:rPr lang="el-GR" dirty="0" smtClean="0">
                <a:latin typeface="+mj-lt"/>
              </a:rPr>
              <a:t> λελυμένης   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λελυμένου</a:t>
            </a:r>
            <a:r>
              <a:rPr lang="en-US" dirty="0" smtClean="0">
                <a:latin typeface="+mj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14350"/>
            <a:ext cx="7772400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Second  Perfects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41475"/>
            <a:ext cx="7772400" cy="2016125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γίνομαι</a:t>
            </a:r>
            <a:r>
              <a:rPr lang="en-US" dirty="0" smtClean="0">
                <a:latin typeface="+mj-lt"/>
              </a:rPr>
              <a:t>   </a:t>
            </a:r>
            <a:r>
              <a:rPr lang="en-US" dirty="0" smtClean="0">
                <a:latin typeface="+mj-lt"/>
                <a:sym typeface="Wingdings" pitchFamily="2" charset="2"/>
              </a:rPr>
              <a:t>  </a:t>
            </a:r>
            <a:r>
              <a:rPr lang="el-GR" dirty="0" smtClean="0">
                <a:latin typeface="+mj-lt"/>
                <a:sym typeface="Wingdings" pitchFamily="2" charset="2"/>
              </a:rPr>
              <a:t>γεγενώς</a:t>
            </a:r>
            <a:r>
              <a:rPr lang="en-US" dirty="0" smtClean="0">
                <a:latin typeface="+mj-lt"/>
                <a:sym typeface="Wingdings" pitchFamily="2" charset="2"/>
              </a:rPr>
              <a:t>,  -</a:t>
            </a:r>
            <a:r>
              <a:rPr lang="el-GR" dirty="0" smtClean="0">
                <a:latin typeface="+mj-lt"/>
                <a:sym typeface="Wingdings" pitchFamily="2" charset="2"/>
              </a:rPr>
              <a:t>οτος</a:t>
            </a:r>
            <a:r>
              <a:rPr lang="en-US" dirty="0" smtClean="0">
                <a:latin typeface="+mj-lt"/>
                <a:sym typeface="Wingdings" pitchFamily="2" charset="2"/>
              </a:rPr>
              <a:t>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ἔρχομαι</a:t>
            </a:r>
            <a:r>
              <a:rPr lang="en-US" dirty="0" smtClean="0">
                <a:latin typeface="+mj-lt"/>
              </a:rPr>
              <a:t>  </a:t>
            </a:r>
            <a:r>
              <a:rPr lang="en-US" dirty="0" smtClean="0">
                <a:latin typeface="+mj-lt"/>
                <a:sym typeface="Wingdings" pitchFamily="2" charset="2"/>
              </a:rPr>
              <a:t> </a:t>
            </a:r>
            <a:r>
              <a:rPr lang="el-GR" dirty="0">
                <a:latin typeface="+mj-lt"/>
                <a:sym typeface="Wingdings" pitchFamily="2" charset="2"/>
              </a:rPr>
              <a:t> </a:t>
            </a:r>
            <a:r>
              <a:rPr lang="el-GR" dirty="0" smtClean="0">
                <a:latin typeface="+mj-lt"/>
                <a:sym typeface="Wingdings" pitchFamily="2" charset="2"/>
              </a:rPr>
              <a:t>ἐληλυθώς</a:t>
            </a:r>
            <a:r>
              <a:rPr lang="en-US" dirty="0" smtClean="0">
                <a:latin typeface="+mj-lt"/>
                <a:sym typeface="Wingdings" pitchFamily="2" charset="2"/>
              </a:rPr>
              <a:t>,  -</a:t>
            </a:r>
            <a:r>
              <a:rPr lang="el-GR" dirty="0" smtClean="0">
                <a:latin typeface="+mj-lt"/>
                <a:sym typeface="Wingdings" pitchFamily="2" charset="2"/>
              </a:rPr>
              <a:t>οτος</a:t>
            </a:r>
            <a:endParaRPr lang="en-US" dirty="0" smtClean="0">
              <a:latin typeface="+mj-lt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458200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ym typeface="Wingdings" pitchFamily="2" charset="2"/>
              </a:rPr>
              <a:t>Ptc. Translating summary: Active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106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ym typeface="Wingdings" pitchFamily="2" charset="2"/>
              </a:rPr>
              <a:t>Present  Adverbial:   While loosing</a:t>
            </a:r>
            <a:br>
              <a:rPr lang="en-US" b="1" smtClean="0">
                <a:sym typeface="Wingdings" pitchFamily="2" charset="2"/>
              </a:rPr>
            </a:br>
            <a:r>
              <a:rPr lang="en-US" b="1" smtClean="0">
                <a:sym typeface="Wingdings" pitchFamily="2" charset="2"/>
              </a:rPr>
              <a:t>Aorist  Adverbial:     After loosing</a:t>
            </a:r>
            <a:br>
              <a:rPr lang="en-US" b="1" smtClean="0">
                <a:sym typeface="Wingdings" pitchFamily="2" charset="2"/>
              </a:rPr>
            </a:br>
            <a:r>
              <a:rPr lang="en-US" b="1" smtClean="0">
                <a:sym typeface="Wingdings" pitchFamily="2" charset="2"/>
              </a:rPr>
              <a:t>Perfect Adverbial:    After having loosed</a:t>
            </a:r>
          </a:p>
          <a:p>
            <a:pPr eaLnBrk="1" hangingPunct="1">
              <a:defRPr/>
            </a:pPr>
            <a:r>
              <a:rPr lang="en-US" b="1" smtClean="0">
                <a:sym typeface="Wingdings" pitchFamily="2" charset="2"/>
              </a:rPr>
              <a:t>Present Adjectival:   The boy who is loosing</a:t>
            </a:r>
            <a:br>
              <a:rPr lang="en-US" b="1" smtClean="0">
                <a:sym typeface="Wingdings" pitchFamily="2" charset="2"/>
              </a:rPr>
            </a:br>
            <a:r>
              <a:rPr lang="en-US" b="1" smtClean="0">
                <a:sym typeface="Wingdings" pitchFamily="2" charset="2"/>
              </a:rPr>
              <a:t>Aorist Adjectival:     The girl who was loosing</a:t>
            </a:r>
            <a:br>
              <a:rPr lang="en-US" b="1" smtClean="0">
                <a:sym typeface="Wingdings" pitchFamily="2" charset="2"/>
              </a:rPr>
            </a:br>
            <a:r>
              <a:rPr lang="en-US" b="1" smtClean="0">
                <a:sym typeface="Wingdings" pitchFamily="2" charset="2"/>
              </a:rPr>
              <a:t>Perf Adjectival:        The crowd having loosed</a:t>
            </a:r>
          </a:p>
          <a:p>
            <a:pPr eaLnBrk="1" hangingPunct="1">
              <a:defRPr/>
            </a:pPr>
            <a:r>
              <a:rPr lang="en-US" b="1" smtClean="0">
                <a:sym typeface="Wingdings" pitchFamily="2" charset="2"/>
              </a:rPr>
              <a:t>Present Substantive: The one who is loosing</a:t>
            </a:r>
            <a:br>
              <a:rPr lang="en-US" b="1" smtClean="0">
                <a:sym typeface="Wingdings" pitchFamily="2" charset="2"/>
              </a:rPr>
            </a:br>
            <a:r>
              <a:rPr lang="en-US" b="1" smtClean="0">
                <a:sym typeface="Wingdings" pitchFamily="2" charset="2"/>
              </a:rPr>
              <a:t>Aorist Substantive:   The one who was loosed</a:t>
            </a:r>
            <a:br>
              <a:rPr lang="en-US" b="1" smtClean="0">
                <a:sym typeface="Wingdings" pitchFamily="2" charset="2"/>
              </a:rPr>
            </a:br>
            <a:r>
              <a:rPr lang="en-US" b="1" smtClean="0">
                <a:sym typeface="Wingdings" pitchFamily="2" charset="2"/>
              </a:rPr>
              <a:t>Perf. Substantive:      The one who has loosed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ym typeface="Wingdings" pitchFamily="2" charset="2"/>
              </a:rPr>
              <a:t>Ptc. Translating summary:  Passive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9916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ym typeface="Wingdings" pitchFamily="2" charset="2"/>
              </a:rPr>
              <a:t>Present  Adverbial:  While being loosed</a:t>
            </a:r>
            <a:br>
              <a:rPr lang="en-US" b="1" smtClean="0">
                <a:sym typeface="Wingdings" pitchFamily="2" charset="2"/>
              </a:rPr>
            </a:br>
            <a:r>
              <a:rPr lang="en-US" b="1" smtClean="0">
                <a:sym typeface="Wingdings" pitchFamily="2" charset="2"/>
              </a:rPr>
              <a:t>Aorist  Adverbial:    After being loosed</a:t>
            </a:r>
            <a:br>
              <a:rPr lang="en-US" b="1" smtClean="0">
                <a:sym typeface="Wingdings" pitchFamily="2" charset="2"/>
              </a:rPr>
            </a:br>
            <a:r>
              <a:rPr lang="en-US" b="1" smtClean="0">
                <a:sym typeface="Wingdings" pitchFamily="2" charset="2"/>
              </a:rPr>
              <a:t>Perfect Adverbial:    After having been loosed</a:t>
            </a:r>
          </a:p>
          <a:p>
            <a:pPr eaLnBrk="1" hangingPunct="1">
              <a:defRPr/>
            </a:pPr>
            <a:r>
              <a:rPr lang="en-US" b="1" smtClean="0">
                <a:sym typeface="Wingdings" pitchFamily="2" charset="2"/>
              </a:rPr>
              <a:t>Present Adjectival:   The boy who is loosed</a:t>
            </a:r>
            <a:br>
              <a:rPr lang="en-US" b="1" smtClean="0">
                <a:sym typeface="Wingdings" pitchFamily="2" charset="2"/>
              </a:rPr>
            </a:br>
            <a:r>
              <a:rPr lang="en-US" b="1" smtClean="0">
                <a:sym typeface="Wingdings" pitchFamily="2" charset="2"/>
              </a:rPr>
              <a:t>Aorist Adjectival:     The girl who was loosed</a:t>
            </a:r>
            <a:br>
              <a:rPr lang="en-US" b="1" smtClean="0">
                <a:sym typeface="Wingdings" pitchFamily="2" charset="2"/>
              </a:rPr>
            </a:br>
            <a:r>
              <a:rPr lang="en-US" b="1" smtClean="0">
                <a:sym typeface="Wingdings" pitchFamily="2" charset="2"/>
              </a:rPr>
              <a:t>Perf Adjectival:  The crowd having been loosed</a:t>
            </a:r>
          </a:p>
          <a:p>
            <a:pPr eaLnBrk="1" hangingPunct="1">
              <a:defRPr/>
            </a:pPr>
            <a:r>
              <a:rPr lang="en-US" b="1" smtClean="0">
                <a:sym typeface="Wingdings" pitchFamily="2" charset="2"/>
              </a:rPr>
              <a:t>Present Substantive: The one who is loosed</a:t>
            </a:r>
            <a:br>
              <a:rPr lang="en-US" b="1" smtClean="0">
                <a:sym typeface="Wingdings" pitchFamily="2" charset="2"/>
              </a:rPr>
            </a:br>
            <a:r>
              <a:rPr lang="en-US" b="1" smtClean="0">
                <a:sym typeface="Wingdings" pitchFamily="2" charset="2"/>
              </a:rPr>
              <a:t>Aorist Substantive:   The one who was loosed</a:t>
            </a:r>
            <a:br>
              <a:rPr lang="en-US" b="1" smtClean="0">
                <a:sym typeface="Wingdings" pitchFamily="2" charset="2"/>
              </a:rPr>
            </a:br>
            <a:r>
              <a:rPr lang="en-US" b="1" smtClean="0">
                <a:sym typeface="Wingdings" pitchFamily="2" charset="2"/>
              </a:rPr>
              <a:t>Perfect Substantive: The one having been loosed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14350"/>
            <a:ext cx="7772400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Periphrastics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41475"/>
            <a:ext cx="7772400" cy="4606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What is a periphrastic?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Εἰμί</a:t>
            </a:r>
            <a:r>
              <a:rPr lang="en-US" dirty="0" smtClean="0">
                <a:latin typeface="+mj-lt"/>
              </a:rPr>
              <a:t>  +  Participle that is translated like a regular verb.  Pulls the person from the </a:t>
            </a:r>
            <a:r>
              <a:rPr lang="el-GR" dirty="0" smtClean="0">
                <a:latin typeface="+mj-lt"/>
              </a:rPr>
              <a:t>εἰμί </a:t>
            </a:r>
            <a:r>
              <a:rPr lang="en-US" dirty="0" smtClean="0">
                <a:latin typeface="+mj-lt"/>
              </a:rPr>
              <a:t> and the tense from the combination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No aorist because of the durative/continuous nature of the </a:t>
            </a:r>
            <a:r>
              <a:rPr lang="en-US" dirty="0" err="1" smtClean="0">
                <a:latin typeface="+mj-lt"/>
              </a:rPr>
              <a:t>periphrastics</a:t>
            </a:r>
            <a:r>
              <a:rPr lang="en-US" dirty="0" smtClean="0">
                <a:latin typeface="+mj-lt"/>
              </a:rPr>
              <a:t>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No elements may come between the </a:t>
            </a:r>
            <a:r>
              <a:rPr lang="en-US" dirty="0" err="1" smtClean="0">
                <a:latin typeface="+mj-lt"/>
              </a:rPr>
              <a:t>ei</a:t>
            </a:r>
            <a:r>
              <a:rPr lang="en-US" dirty="0" smtClean="0">
                <a:latin typeface="+mj-lt"/>
              </a:rPr>
              <a:t>]mi and the participle.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14350"/>
            <a:ext cx="7772400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Periphrastic Example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Μόνον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δὲ </a:t>
            </a:r>
            <a:r>
              <a:rPr lang="el-GR" u="sng" dirty="0" smtClean="0">
                <a:latin typeface="+mj-lt"/>
              </a:rPr>
              <a:t>ἀκούοντες ἦσαν </a:t>
            </a:r>
            <a:r>
              <a:rPr lang="el-GR" dirty="0" smtClean="0">
                <a:latin typeface="+mj-lt"/>
              </a:rPr>
              <a:t>ὅτι </a:t>
            </a:r>
            <a:r>
              <a:rPr lang="en-US" dirty="0" smtClean="0">
                <a:latin typeface="+mj-lt"/>
              </a:rPr>
              <a:t>  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But only,   </a:t>
            </a:r>
            <a:r>
              <a:rPr lang="en-US" u="sng" dirty="0" smtClean="0">
                <a:latin typeface="+mj-lt"/>
              </a:rPr>
              <a:t>they were hearing</a:t>
            </a:r>
            <a:r>
              <a:rPr lang="en-US" dirty="0" smtClean="0">
                <a:latin typeface="+mj-lt"/>
              </a:rPr>
              <a:t> that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Translating Periphrastics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8915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Present Tense =     Present</a:t>
            </a:r>
            <a:r>
              <a:rPr lang="el-GR" dirty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εἰμι</a:t>
            </a:r>
            <a:r>
              <a:rPr lang="en-US" dirty="0" smtClean="0">
                <a:latin typeface="+mj-lt"/>
              </a:rPr>
              <a:t>     +  present </a:t>
            </a:r>
            <a:r>
              <a:rPr lang="en-US" dirty="0" err="1" smtClean="0">
                <a:latin typeface="+mj-lt"/>
              </a:rPr>
              <a:t>ptc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Imperfect Tense = Imperfect </a:t>
            </a:r>
            <a:r>
              <a:rPr lang="el-GR" dirty="0" smtClean="0">
                <a:latin typeface="+mj-lt"/>
              </a:rPr>
              <a:t>εἰμι</a:t>
            </a:r>
            <a:r>
              <a:rPr lang="en-US" dirty="0" smtClean="0">
                <a:latin typeface="+mj-lt"/>
              </a:rPr>
              <a:t> +  present </a:t>
            </a:r>
            <a:r>
              <a:rPr lang="en-US" dirty="0" err="1" smtClean="0">
                <a:latin typeface="+mj-lt"/>
              </a:rPr>
              <a:t>ptc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Future Tense =      Future </a:t>
            </a:r>
            <a:r>
              <a:rPr lang="el-GR" dirty="0" smtClean="0">
                <a:latin typeface="+mj-lt"/>
              </a:rPr>
              <a:t>εἰμι</a:t>
            </a:r>
            <a:r>
              <a:rPr lang="en-US" dirty="0" smtClean="0">
                <a:latin typeface="+mj-lt"/>
              </a:rPr>
              <a:t>      +  present </a:t>
            </a:r>
            <a:r>
              <a:rPr lang="en-US" dirty="0" err="1" smtClean="0">
                <a:latin typeface="+mj-lt"/>
              </a:rPr>
              <a:t>ptc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Perfect Tense =        Present </a:t>
            </a:r>
            <a:r>
              <a:rPr lang="el-GR" dirty="0" smtClean="0">
                <a:latin typeface="+mj-lt"/>
              </a:rPr>
              <a:t>εἰμι</a:t>
            </a:r>
            <a:r>
              <a:rPr lang="en-US" dirty="0" smtClean="0">
                <a:latin typeface="+mj-lt"/>
              </a:rPr>
              <a:t>    +   Perf </a:t>
            </a:r>
            <a:r>
              <a:rPr lang="en-US" dirty="0" err="1" smtClean="0">
                <a:latin typeface="+mj-lt"/>
              </a:rPr>
              <a:t>ptc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Pluperfect Tense =  Imperfect </a:t>
            </a:r>
            <a:r>
              <a:rPr lang="el-GR" dirty="0" smtClean="0">
                <a:latin typeface="+mj-lt"/>
              </a:rPr>
              <a:t>εἰμι</a:t>
            </a:r>
            <a:r>
              <a:rPr lang="en-US" dirty="0" smtClean="0">
                <a:latin typeface="+mj-lt"/>
              </a:rPr>
              <a:t> +  Perf </a:t>
            </a:r>
            <a:r>
              <a:rPr lang="en-US" dirty="0" err="1" smtClean="0">
                <a:latin typeface="+mj-lt"/>
              </a:rPr>
              <a:t>ptc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Future Perfect Tense =  Future </a:t>
            </a:r>
            <a:r>
              <a:rPr lang="el-GR" dirty="0" smtClean="0">
                <a:latin typeface="+mj-lt"/>
              </a:rPr>
              <a:t>εἰμι</a:t>
            </a:r>
            <a:r>
              <a:rPr lang="en-US" dirty="0" smtClean="0">
                <a:latin typeface="+mj-lt"/>
              </a:rPr>
              <a:t> + Perf </a:t>
            </a:r>
            <a:r>
              <a:rPr lang="en-US" dirty="0" err="1" smtClean="0">
                <a:latin typeface="+mj-lt"/>
              </a:rPr>
              <a:t>ptc</a:t>
            </a:r>
            <a:endParaRPr lang="en-US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14350"/>
            <a:ext cx="7772400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Genitive Absolute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41475"/>
            <a:ext cx="7772400" cy="33115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b="1" smtClean="0"/>
              <a:t>A participle and noun/pronoun in the genitive that is loosely connected to the rest of the sentence.  “Absolutus”  = separated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smtClean="0"/>
              <a:t>The genitive noun is often taken as the subject of the sentence.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smtClean="0"/>
              <a:t>The genitive absolute seems to be used when there is a major shift of characters in the narrative (Stevens, 300).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000" smtClean="0"/>
              <a:t>Rapping the Lord’s Prayer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41475"/>
            <a:ext cx="9144000" cy="44545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+mj-lt"/>
              </a:rPr>
              <a:t> </a:t>
            </a:r>
            <a:r>
              <a:rPr lang="el-GR" sz="3600" dirty="0" smtClean="0">
                <a:latin typeface="+mj-lt"/>
              </a:rPr>
              <a:t>καὶ</a:t>
            </a:r>
            <a:r>
              <a:rPr lang="en-US" sz="3600" dirty="0" smtClean="0">
                <a:latin typeface="+mj-lt"/>
              </a:rPr>
              <a:t>   </a:t>
            </a:r>
            <a:r>
              <a:rPr lang="el-GR" sz="3600" dirty="0" smtClean="0">
                <a:latin typeface="+mj-lt"/>
              </a:rPr>
              <a:t>ἄφες</a:t>
            </a:r>
            <a:r>
              <a:rPr lang="en-US" sz="3600" dirty="0" smtClean="0">
                <a:latin typeface="+mj-lt"/>
              </a:rPr>
              <a:t>  </a:t>
            </a:r>
            <a:r>
              <a:rPr lang="el-GR" sz="3600" dirty="0" smtClean="0">
                <a:latin typeface="+mj-lt"/>
              </a:rPr>
              <a:t>ἡμῖν</a:t>
            </a:r>
            <a:r>
              <a:rPr lang="en-US" sz="3600" dirty="0" smtClean="0">
                <a:latin typeface="+mj-lt"/>
              </a:rPr>
              <a:t>  </a:t>
            </a:r>
            <a:r>
              <a:rPr lang="el-GR" sz="3600" dirty="0" smtClean="0">
                <a:latin typeface="+mj-lt"/>
              </a:rPr>
              <a:t>τὰ</a:t>
            </a:r>
            <a:r>
              <a:rPr lang="en-US" sz="3600" dirty="0" smtClean="0">
                <a:latin typeface="+mj-lt"/>
              </a:rPr>
              <a:t>  </a:t>
            </a:r>
            <a:r>
              <a:rPr lang="el-GR" sz="3600" dirty="0" smtClean="0">
                <a:latin typeface="+mj-lt"/>
              </a:rPr>
              <a:t>ὀφειλήματα ἡμῶν</a:t>
            </a:r>
            <a:r>
              <a:rPr lang="en-US" sz="3600" dirty="0" smtClean="0">
                <a:latin typeface="+mj-lt"/>
              </a:rPr>
              <a:t>  </a:t>
            </a:r>
            <a:br>
              <a:rPr lang="en-US" sz="3600" dirty="0" smtClean="0">
                <a:latin typeface="+mj-lt"/>
              </a:rPr>
            </a:br>
            <a:r>
              <a:rPr lang="en-US" sz="3600" dirty="0" smtClean="0">
                <a:latin typeface="+mj-lt"/>
              </a:rPr>
              <a:t> </a:t>
            </a:r>
            <a:r>
              <a:rPr lang="en-US" sz="2800" b="1" dirty="0" smtClean="0">
                <a:latin typeface="+mj-lt"/>
              </a:rPr>
              <a:t> and    forgive       us          trespasses         our</a:t>
            </a:r>
          </a:p>
          <a:p>
            <a:pPr eaLnBrk="1" hangingPunct="1">
              <a:defRPr/>
            </a:pPr>
            <a:r>
              <a:rPr lang="el-GR" sz="3600" dirty="0" smtClean="0">
                <a:latin typeface="+mj-lt"/>
              </a:rPr>
              <a:t>   </a:t>
            </a:r>
            <a:r>
              <a:rPr lang="en-US" sz="3600" dirty="0" smtClean="0">
                <a:latin typeface="+mj-lt"/>
              </a:rPr>
              <a:t> </a:t>
            </a:r>
            <a:r>
              <a:rPr lang="el-GR" sz="3600" dirty="0" smtClean="0">
                <a:latin typeface="+mj-lt"/>
              </a:rPr>
              <a:t>ὡς </a:t>
            </a:r>
            <a:r>
              <a:rPr lang="en-US" sz="3600" dirty="0" smtClean="0">
                <a:latin typeface="+mj-lt"/>
              </a:rPr>
              <a:t>   </a:t>
            </a:r>
            <a:r>
              <a:rPr lang="el-GR" sz="3600" dirty="0" smtClean="0">
                <a:latin typeface="+mj-lt"/>
              </a:rPr>
              <a:t>καὶ</a:t>
            </a:r>
            <a:r>
              <a:rPr lang="en-US" sz="3600" dirty="0" smtClean="0">
                <a:latin typeface="+mj-lt"/>
              </a:rPr>
              <a:t>     </a:t>
            </a:r>
            <a:r>
              <a:rPr lang="el-GR" sz="3600" dirty="0" smtClean="0">
                <a:latin typeface="+mj-lt"/>
              </a:rPr>
              <a:t>ἡμεῖς</a:t>
            </a:r>
            <a:r>
              <a:rPr lang="en-US" sz="3600" dirty="0" smtClean="0">
                <a:latin typeface="+mj-lt"/>
              </a:rPr>
              <a:t> </a:t>
            </a:r>
            <a:r>
              <a:rPr lang="el-GR" sz="3600" dirty="0" smtClean="0">
                <a:latin typeface="+mj-lt"/>
              </a:rPr>
              <a:t>  </a:t>
            </a:r>
            <a:r>
              <a:rPr lang="en-US" sz="3600" dirty="0" smtClean="0">
                <a:latin typeface="+mj-lt"/>
              </a:rPr>
              <a:t> </a:t>
            </a:r>
            <a:r>
              <a:rPr lang="el-GR" sz="3600" dirty="0" smtClean="0">
                <a:latin typeface="+mj-lt"/>
              </a:rPr>
              <a:t>ἀφήκαμεν</a:t>
            </a:r>
            <a:r>
              <a:rPr lang="en-US" sz="3600" dirty="0" smtClean="0">
                <a:latin typeface="+mj-lt"/>
              </a:rPr>
              <a:t/>
            </a:r>
            <a:br>
              <a:rPr lang="en-US" sz="36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      </a:t>
            </a:r>
            <a:r>
              <a:rPr lang="en-US" sz="2800" b="1" dirty="0" smtClean="0">
                <a:latin typeface="+mj-lt"/>
              </a:rPr>
              <a:t>  as     also         we        have forgiven </a:t>
            </a:r>
          </a:p>
          <a:p>
            <a:pPr eaLnBrk="1" hangingPunct="1">
              <a:defRPr/>
            </a:pPr>
            <a:r>
              <a:rPr lang="en-US" sz="3600" dirty="0" smtClean="0">
                <a:latin typeface="+mj-lt"/>
              </a:rPr>
              <a:t>    </a:t>
            </a:r>
            <a:r>
              <a:rPr lang="el-GR" sz="3600" dirty="0" smtClean="0">
                <a:latin typeface="+mj-lt"/>
              </a:rPr>
              <a:t>τοῖς</a:t>
            </a:r>
            <a:r>
              <a:rPr lang="en-US" sz="3600" dirty="0" smtClean="0">
                <a:latin typeface="+mj-lt"/>
              </a:rPr>
              <a:t>     </a:t>
            </a:r>
            <a:r>
              <a:rPr lang="el-GR" sz="3600" dirty="0" smtClean="0">
                <a:latin typeface="+mj-lt"/>
              </a:rPr>
              <a:t>    ὀφειλέταις</a:t>
            </a:r>
            <a:r>
              <a:rPr lang="en-US" sz="3600" dirty="0" smtClean="0">
                <a:latin typeface="+mj-lt"/>
              </a:rPr>
              <a:t>    </a:t>
            </a:r>
            <a:r>
              <a:rPr lang="el-GR" sz="3600" dirty="0" smtClean="0">
                <a:latin typeface="+mj-lt"/>
              </a:rPr>
              <a:t> </a:t>
            </a:r>
            <a:r>
              <a:rPr lang="en-US" sz="3600" dirty="0" smtClean="0">
                <a:latin typeface="+mj-lt"/>
              </a:rPr>
              <a:t> </a:t>
            </a:r>
            <a:r>
              <a:rPr lang="el-GR" sz="3600" dirty="0" smtClean="0">
                <a:latin typeface="+mj-lt"/>
              </a:rPr>
              <a:t>ἡμῶν </a:t>
            </a:r>
            <a:r>
              <a:rPr lang="en-US" sz="3600" dirty="0" smtClean="0">
                <a:latin typeface="+mj-lt"/>
              </a:rPr>
              <a:t>  </a:t>
            </a:r>
            <a:br>
              <a:rPr lang="en-US" sz="3600" dirty="0" smtClean="0">
                <a:latin typeface="+mj-lt"/>
              </a:rPr>
            </a:br>
            <a:r>
              <a:rPr lang="en-US" sz="3600" dirty="0" smtClean="0">
                <a:latin typeface="+mj-lt"/>
              </a:rPr>
              <a:t>  </a:t>
            </a:r>
            <a:r>
              <a:rPr lang="en-US" sz="2800" b="1" dirty="0" smtClean="0">
                <a:latin typeface="+mj-lt"/>
              </a:rPr>
              <a:t> the ones         trespassing            us</a:t>
            </a:r>
          </a:p>
        </p:txBody>
      </p:sp>
    </p:spTree>
    <p:extLst>
      <p:ext uri="{BB962C8B-B14F-4D97-AF65-F5344CB8AC3E}">
        <p14:creationId xmlns:p14="http://schemas.microsoft.com/office/powerpoint/2010/main" val="410026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Genitive Absolute example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Example: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τοῦ  δὲ  </a:t>
            </a:r>
            <a:r>
              <a:rPr lang="el-GR" u="sng" dirty="0" smtClean="0">
                <a:latin typeface="+mj-lt"/>
              </a:rPr>
              <a:t>Ἰησου γενομένου  ἐν  Βηθανίᾳ </a:t>
            </a:r>
            <a:r>
              <a:rPr lang="el-GR" dirty="0" smtClean="0">
                <a:latin typeface="+mj-lt"/>
              </a:rPr>
              <a:t/>
            </a:r>
            <a:br>
              <a:rPr lang="el-GR" dirty="0" smtClean="0">
                <a:latin typeface="+mj-lt"/>
              </a:rPr>
            </a:br>
            <a:r>
              <a:rPr lang="el-GR" dirty="0" smtClean="0">
                <a:latin typeface="+mj-lt"/>
              </a:rPr>
              <a:t>ἐν οἰκίᾳ Σίμωνος τοῦ λεπροῦ, προσῆλθεν αὐτῳ γυνὴ </a:t>
            </a:r>
            <a:r>
              <a:rPr lang="en-US" dirty="0" smtClean="0">
                <a:latin typeface="+mj-lt"/>
              </a:rPr>
              <a:t>  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But </a:t>
            </a:r>
            <a:r>
              <a:rPr lang="en-US" u="sng" dirty="0" smtClean="0">
                <a:latin typeface="+mj-lt"/>
              </a:rPr>
              <a:t>while Jesus was in Bethany</a:t>
            </a:r>
            <a:r>
              <a:rPr lang="en-US" dirty="0" smtClean="0">
                <a:latin typeface="+mj-lt"/>
              </a:rPr>
              <a:t> in the house of Simon the leper,  a woman came…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 </a:t>
            </a:r>
            <a:r>
              <a:rPr lang="en-US" b="1" smtClean="0"/>
              <a:t> Chapter 21 Vocabulary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l-GR" b="1" dirty="0" smtClean="0"/>
              <a:t>ἀνοίγω</a:t>
            </a:r>
            <a:r>
              <a:rPr lang="en-US" b="1" dirty="0" smtClean="0"/>
              <a:t>  </a:t>
            </a:r>
          </a:p>
          <a:p>
            <a:pPr eaLnBrk="1" hangingPunct="1">
              <a:defRPr/>
            </a:pPr>
            <a:r>
              <a:rPr lang="en-US" sz="3600" b="1" dirty="0" smtClean="0"/>
              <a:t>                                     I open </a:t>
            </a:r>
          </a:p>
        </p:txBody>
      </p:sp>
      <p:pic>
        <p:nvPicPr>
          <p:cNvPr id="26628" name="Picture 4" descr="VocabCh21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373380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Chapter 21 Vocabulary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b="1" dirty="0" smtClean="0"/>
              <a:t>βαπτίζω</a:t>
            </a:r>
            <a:r>
              <a:rPr lang="en-US" b="1" dirty="0" smtClean="0"/>
              <a:t>   </a:t>
            </a:r>
          </a:p>
          <a:p>
            <a:pPr eaLnBrk="1" hangingPunct="1">
              <a:defRPr/>
            </a:pPr>
            <a:r>
              <a:rPr lang="en-US" sz="3600" b="1" dirty="0" smtClean="0"/>
              <a:t>                                      I baptize</a:t>
            </a:r>
          </a:p>
        </p:txBody>
      </p:sp>
      <p:pic>
        <p:nvPicPr>
          <p:cNvPr id="110596" name="Picture 4" descr="VocabCh21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62200"/>
            <a:ext cx="38766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Chapter 21 Vocabulary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εὐαγγέλιον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ου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τό </a:t>
            </a:r>
            <a:r>
              <a:rPr lang="en-US" dirty="0" smtClean="0">
                <a:latin typeface="+mj-lt"/>
              </a:rPr>
              <a:t>   </a:t>
            </a:r>
          </a:p>
          <a:p>
            <a:pPr eaLnBrk="1" hangingPunct="1">
              <a:defRPr/>
            </a:pPr>
            <a:r>
              <a:rPr lang="en-US" sz="3600" b="1" dirty="0" smtClean="0"/>
              <a:t>                                     gospel </a:t>
            </a:r>
          </a:p>
        </p:txBody>
      </p:sp>
      <p:pic>
        <p:nvPicPr>
          <p:cNvPr id="111620" name="Picture 4" descr="VocabCh21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38400"/>
            <a:ext cx="3505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Chapter 21 Vocabulary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μαρτυρέω</a:t>
            </a:r>
            <a:r>
              <a:rPr lang="en-US" dirty="0" smtClean="0">
                <a:latin typeface="+mj-lt"/>
              </a:rPr>
              <a:t>  </a:t>
            </a:r>
            <a:r>
              <a:rPr lang="en-US" b="1" dirty="0" smtClean="0">
                <a:latin typeface="Greekth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sz="3600" b="1" dirty="0" smtClean="0"/>
              <a:t>                                  I witness </a:t>
            </a:r>
          </a:p>
        </p:txBody>
      </p:sp>
      <p:pic>
        <p:nvPicPr>
          <p:cNvPr id="112644" name="Picture 4" descr="VocabCh21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62200"/>
            <a:ext cx="3505200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Chapter 21 Vocabulary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πέμπω  </a:t>
            </a:r>
            <a:r>
              <a:rPr lang="en-US" dirty="0" smtClean="0">
                <a:latin typeface="+mj-lt"/>
              </a:rPr>
              <a:t>   </a:t>
            </a:r>
          </a:p>
          <a:p>
            <a:pPr eaLnBrk="1" hangingPunct="1">
              <a:defRPr/>
            </a:pPr>
            <a:r>
              <a:rPr lang="en-US" sz="3600" b="1" dirty="0" smtClean="0"/>
              <a:t>                                        I send </a:t>
            </a:r>
          </a:p>
        </p:txBody>
      </p:sp>
      <p:pic>
        <p:nvPicPr>
          <p:cNvPr id="113668" name="Picture 4" descr="VocabCh21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62200"/>
            <a:ext cx="4038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21 Vocabulary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προνηρός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ά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όν </a:t>
            </a:r>
            <a:r>
              <a:rPr lang="en-US" dirty="0" smtClean="0">
                <a:latin typeface="+mj-lt"/>
              </a:rPr>
              <a:t>     </a:t>
            </a:r>
          </a:p>
          <a:p>
            <a:pPr eaLnBrk="1" hangingPunct="1">
              <a:defRPr/>
            </a:pPr>
            <a:r>
              <a:rPr lang="en-US" sz="3600" b="1" dirty="0" smtClean="0"/>
              <a:t>                                  evil, bad </a:t>
            </a:r>
          </a:p>
        </p:txBody>
      </p:sp>
      <p:pic>
        <p:nvPicPr>
          <p:cNvPr id="28676" name="Picture 4" descr="VocabCh21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3429000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Chapter 21 Vocabulary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πρόσωπον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ου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τό </a:t>
            </a:r>
            <a:r>
              <a:rPr lang="en-US" dirty="0" smtClean="0">
                <a:latin typeface="+mj-lt"/>
              </a:rPr>
              <a:t>   </a:t>
            </a:r>
          </a:p>
          <a:p>
            <a:pPr eaLnBrk="1" hangingPunct="1">
              <a:defRPr/>
            </a:pPr>
            <a:r>
              <a:rPr lang="en-US" sz="3600" b="1" dirty="0" smtClean="0"/>
              <a:t>                                  face </a:t>
            </a:r>
          </a:p>
        </p:txBody>
      </p:sp>
      <p:pic>
        <p:nvPicPr>
          <p:cNvPr id="114692" name="Picture 4" descr="VocabCh21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3200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Chapter 21 Vocabulary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σημεῖον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ου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τό</a:t>
            </a:r>
            <a:r>
              <a:rPr lang="en-US" dirty="0" smtClean="0">
                <a:latin typeface="+mj-lt"/>
              </a:rPr>
              <a:t>   </a:t>
            </a:r>
          </a:p>
          <a:p>
            <a:pPr eaLnBrk="1" hangingPunct="1">
              <a:defRPr/>
            </a:pPr>
            <a:r>
              <a:rPr lang="en-US" sz="3600" b="1" dirty="0" smtClean="0"/>
              <a:t>                                     sign, miracle</a:t>
            </a:r>
          </a:p>
        </p:txBody>
      </p:sp>
      <p:pic>
        <p:nvPicPr>
          <p:cNvPr id="115716" name="Picture 4" descr="VocabCh21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62200"/>
            <a:ext cx="3962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Chapter 21 Vocabulary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στόμα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ατος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τό </a:t>
            </a:r>
            <a:r>
              <a:rPr lang="en-US" dirty="0" smtClean="0">
                <a:latin typeface="+mj-lt"/>
              </a:rPr>
              <a:t>   </a:t>
            </a:r>
          </a:p>
          <a:p>
            <a:pPr eaLnBrk="1" hangingPunct="1">
              <a:defRPr/>
            </a:pPr>
            <a:r>
              <a:rPr lang="en-US" sz="3600" b="1" dirty="0" smtClean="0"/>
              <a:t>                                    mouth </a:t>
            </a:r>
          </a:p>
        </p:txBody>
      </p:sp>
      <p:pic>
        <p:nvPicPr>
          <p:cNvPr id="116740" name="Picture 4" descr="VocabCh21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05063"/>
            <a:ext cx="3562350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858000" cy="68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4000" b="1" smtClean="0"/>
              <a:t>Rapping the Lord’s Prayer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καὶ         μὴ  </a:t>
            </a:r>
            <a:r>
              <a:rPr lang="en-US" sz="3600" dirty="0" smtClean="0">
                <a:latin typeface="+mj-lt"/>
              </a:rPr>
              <a:t> </a:t>
            </a:r>
            <a:r>
              <a:rPr lang="el-GR" sz="3600" dirty="0" smtClean="0">
                <a:latin typeface="+mj-lt"/>
              </a:rPr>
              <a:t>εἰσενέγκῃς</a:t>
            </a:r>
            <a:r>
              <a:rPr lang="en-US" sz="3600" dirty="0" smtClean="0">
                <a:latin typeface="+mj-lt"/>
              </a:rPr>
              <a:t>  </a:t>
            </a:r>
            <a:r>
              <a:rPr lang="el-GR" sz="3600" dirty="0" smtClean="0">
                <a:latin typeface="+mj-lt"/>
              </a:rPr>
              <a:t>  ἡμᾶς</a:t>
            </a:r>
            <a:r>
              <a:rPr lang="en-US" dirty="0" smtClean="0">
                <a:latin typeface="+mj-lt"/>
              </a:rPr>
              <a:t> 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</a:t>
            </a:r>
            <a:r>
              <a:rPr lang="en-US" sz="2400" b="1" dirty="0" smtClean="0">
                <a:latin typeface="+mj-lt"/>
              </a:rPr>
              <a:t>and         do not </a:t>
            </a:r>
            <a:r>
              <a:rPr lang="el-GR" sz="2400" b="1" dirty="0" smtClean="0">
                <a:latin typeface="+mj-lt"/>
              </a:rPr>
              <a:t>      </a:t>
            </a:r>
            <a:r>
              <a:rPr lang="en-US" sz="2400" b="1" dirty="0" smtClean="0">
                <a:latin typeface="+mj-lt"/>
              </a:rPr>
              <a:t> lead      </a:t>
            </a:r>
            <a:r>
              <a:rPr lang="el-GR" sz="2400" b="1" dirty="0" smtClean="0">
                <a:latin typeface="+mj-lt"/>
              </a:rPr>
              <a:t>  </a:t>
            </a:r>
            <a:r>
              <a:rPr lang="en-US" sz="2400" b="1" dirty="0" smtClean="0">
                <a:latin typeface="+mj-lt"/>
              </a:rPr>
              <a:t>       </a:t>
            </a:r>
            <a:r>
              <a:rPr lang="el-GR" sz="2400" b="1" dirty="0" smtClean="0">
                <a:latin typeface="+mj-lt"/>
              </a:rPr>
              <a:t>  </a:t>
            </a:r>
            <a:r>
              <a:rPr lang="en-US" sz="2400" b="1" dirty="0" smtClean="0">
                <a:latin typeface="+mj-lt"/>
              </a:rPr>
              <a:t>    us   </a:t>
            </a:r>
            <a:br>
              <a:rPr lang="en-US" sz="2400" b="1" dirty="0" smtClean="0">
                <a:latin typeface="+mj-lt"/>
              </a:rPr>
            </a:br>
            <a:r>
              <a:rPr lang="en-US" sz="2400" b="1" dirty="0" smtClean="0">
                <a:latin typeface="+mj-lt"/>
              </a:rPr>
              <a:t>           </a:t>
            </a:r>
            <a:r>
              <a:rPr lang="en-US" sz="2000" dirty="0" smtClean="0">
                <a:latin typeface="+mj-lt"/>
              </a:rPr>
              <a:t>               </a:t>
            </a:r>
            <a:br>
              <a:rPr lang="en-US" sz="2000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          </a:t>
            </a:r>
            <a:r>
              <a:rPr lang="el-GR" dirty="0" smtClean="0">
                <a:latin typeface="+mj-lt"/>
              </a:rPr>
              <a:t>εἰς</a:t>
            </a:r>
            <a:r>
              <a:rPr lang="en-US" sz="3600" dirty="0" smtClean="0">
                <a:latin typeface="+mj-lt"/>
              </a:rPr>
              <a:t>  </a:t>
            </a:r>
            <a:r>
              <a:rPr lang="el-GR" sz="3600" dirty="0" smtClean="0">
                <a:latin typeface="+mj-lt"/>
              </a:rPr>
              <a:t>    </a:t>
            </a:r>
            <a:r>
              <a:rPr lang="en-US" sz="3600" dirty="0" smtClean="0">
                <a:latin typeface="+mj-lt"/>
              </a:rPr>
              <a:t> </a:t>
            </a:r>
            <a:r>
              <a:rPr lang="el-GR" sz="3600" dirty="0" smtClean="0">
                <a:latin typeface="+mj-lt"/>
              </a:rPr>
              <a:t>πειρασμόν</a:t>
            </a:r>
            <a:r>
              <a:rPr lang="en-US" sz="3600" dirty="0" smtClean="0">
                <a:latin typeface="+mj-lt"/>
              </a:rPr>
              <a:t/>
            </a:r>
            <a:br>
              <a:rPr lang="en-US" sz="3600" dirty="0" smtClean="0">
                <a:latin typeface="+mj-lt"/>
              </a:rPr>
            </a:br>
            <a:r>
              <a:rPr lang="en-US" sz="2000" dirty="0" smtClean="0">
                <a:latin typeface="+mj-lt"/>
              </a:rPr>
              <a:t>                     </a:t>
            </a:r>
            <a:r>
              <a:rPr lang="en-US" sz="2400" b="1" dirty="0" smtClean="0">
                <a:latin typeface="+mj-lt"/>
              </a:rPr>
              <a:t>into           temptation </a:t>
            </a:r>
            <a:br>
              <a:rPr lang="en-US" sz="2400" b="1" dirty="0" smtClean="0">
                <a:latin typeface="+mj-lt"/>
              </a:rPr>
            </a:br>
            <a:r>
              <a:rPr lang="en-US" sz="2400" b="1" dirty="0" smtClean="0">
                <a:latin typeface="+mj-lt"/>
              </a:rPr>
              <a:t/>
            </a:r>
            <a:br>
              <a:rPr lang="en-US" sz="2400" b="1" dirty="0" smtClean="0">
                <a:latin typeface="+mj-lt"/>
              </a:rPr>
            </a:b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ἀλλὰ     ῥῦσαι     ἡμᾶς      </a:t>
            </a:r>
            <a:r>
              <a:rPr lang="en-US" sz="3600" dirty="0" smtClean="0">
                <a:latin typeface="+mj-lt"/>
              </a:rPr>
              <a:t> </a:t>
            </a:r>
            <a:r>
              <a:rPr lang="el-GR" sz="3600" dirty="0" smtClean="0">
                <a:latin typeface="+mj-lt"/>
              </a:rPr>
              <a:t>ἀπὸ </a:t>
            </a:r>
            <a:r>
              <a:rPr lang="en-US" sz="3600" dirty="0" smtClean="0">
                <a:latin typeface="+mj-lt"/>
              </a:rPr>
              <a:t>   </a:t>
            </a:r>
            <a:br>
              <a:rPr lang="en-US" sz="3600" dirty="0" smtClean="0">
                <a:latin typeface="+mj-lt"/>
              </a:rPr>
            </a:br>
            <a:r>
              <a:rPr lang="en-US" dirty="0" smtClean="0">
                <a:latin typeface="+mj-lt"/>
              </a:rPr>
              <a:t>  </a:t>
            </a:r>
            <a:r>
              <a:rPr lang="en-US" sz="2400" b="1" dirty="0" smtClean="0">
                <a:latin typeface="+mj-lt"/>
              </a:rPr>
              <a:t> but            deliver           us             from</a:t>
            </a:r>
            <a:br>
              <a:rPr lang="en-US" sz="2400" b="1" dirty="0" smtClean="0">
                <a:latin typeface="+mj-lt"/>
              </a:rPr>
            </a:br>
            <a:r>
              <a:rPr lang="en-US" sz="2400" b="1" dirty="0" smtClean="0">
                <a:latin typeface="+mj-lt"/>
              </a:rPr>
              <a:t/>
            </a:r>
            <a:br>
              <a:rPr lang="en-US" sz="2400" b="1" dirty="0" smtClean="0">
                <a:latin typeface="+mj-lt"/>
              </a:rPr>
            </a:br>
            <a:r>
              <a:rPr lang="en-US" sz="3600" dirty="0" smtClean="0">
                <a:latin typeface="+mj-lt"/>
              </a:rPr>
              <a:t>              </a:t>
            </a:r>
            <a:r>
              <a:rPr lang="el-GR" sz="3600" dirty="0" smtClean="0">
                <a:latin typeface="+mj-lt"/>
              </a:rPr>
              <a:t>τοῦ    πονηροῦ</a:t>
            </a:r>
            <a:r>
              <a:rPr lang="en-US" dirty="0" smtClean="0">
                <a:latin typeface="+mj-lt"/>
              </a:rPr>
              <a:t>    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                     </a:t>
            </a:r>
            <a:r>
              <a:rPr lang="en-US" sz="2400" b="1" dirty="0" smtClean="0">
                <a:latin typeface="+mj-lt"/>
              </a:rPr>
              <a:t>the evil one</a:t>
            </a:r>
          </a:p>
        </p:txBody>
      </p:sp>
    </p:spTree>
    <p:extLst>
      <p:ext uri="{BB962C8B-B14F-4D97-AF65-F5344CB8AC3E}">
        <p14:creationId xmlns:p14="http://schemas.microsoft.com/office/powerpoint/2010/main" val="341951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Chapter 21 Vocabulary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ὑπάγω</a:t>
            </a:r>
            <a:r>
              <a:rPr lang="en-US" dirty="0" smtClean="0">
                <a:latin typeface="+mj-lt"/>
              </a:rPr>
              <a:t>   </a:t>
            </a:r>
          </a:p>
          <a:p>
            <a:pPr eaLnBrk="1" hangingPunct="1">
              <a:defRPr/>
            </a:pPr>
            <a:r>
              <a:rPr lang="en-US" sz="3600" b="1" dirty="0" smtClean="0"/>
              <a:t>                                    I go away </a:t>
            </a:r>
          </a:p>
        </p:txBody>
      </p:sp>
      <p:pic>
        <p:nvPicPr>
          <p:cNvPr id="117764" name="Picture 4" descr="VocabCh21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62200"/>
            <a:ext cx="359251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Reverse Vocabulary </a:t>
            </a:r>
            <a:r>
              <a:rPr lang="en-US" dirty="0" smtClean="0"/>
              <a:t>Review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4900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5715000" cy="56038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/>
              <a:t>Chapter 20 Vocabulary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943600"/>
          </a:xfrm>
        </p:spPr>
        <p:txBody>
          <a:bodyPr/>
          <a:lstStyle/>
          <a:p>
            <a:pPr eaLnBrk="1" hangingPunct="1">
              <a:defRPr/>
            </a:pPr>
            <a:r>
              <a:rPr lang="el-GR" b="1" dirty="0" smtClean="0">
                <a:latin typeface="Greekth" pitchFamily="18" charset="0"/>
              </a:rPr>
              <a:t> </a:t>
            </a:r>
            <a:r>
              <a:rPr lang="el-GR" dirty="0" smtClean="0">
                <a:latin typeface="+mj-lt"/>
              </a:rPr>
              <a:t>ἀναβαίνω</a:t>
            </a:r>
            <a:endParaRPr 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b="1" dirty="0" smtClean="0"/>
              <a:t>I go up 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ἄρχω</a:t>
            </a:r>
            <a:endParaRPr 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b="1" dirty="0" smtClean="0"/>
              <a:t>I rule,  begin (in mid.)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ἕκαστος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η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ον</a:t>
            </a:r>
            <a:r>
              <a:rPr lang="en-US" dirty="0" smtClean="0">
                <a:latin typeface="+mj-lt"/>
              </a:rPr>
              <a:t>  </a:t>
            </a:r>
            <a:endParaRPr 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b="1" dirty="0" smtClean="0"/>
              <a:t>each, every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ἐκβάλλω </a:t>
            </a:r>
            <a:endParaRPr 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b="1" dirty="0" smtClean="0"/>
              <a:t>I drive out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κἀγώ   </a:t>
            </a:r>
            <a:endParaRPr 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b="1" dirty="0" smtClean="0"/>
              <a:t>and I, but I </a:t>
            </a:r>
          </a:p>
        </p:txBody>
      </p:sp>
    </p:spTree>
    <p:extLst>
      <p:ext uri="{BB962C8B-B14F-4D97-AF65-F5344CB8AC3E}">
        <p14:creationId xmlns:p14="http://schemas.microsoft.com/office/powerpoint/2010/main" val="87916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bldLvl="3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76200"/>
            <a:ext cx="5715000" cy="70167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/>
              <a:t>Chapter 20 Vocabulary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καταβαίνω  </a:t>
            </a:r>
            <a:r>
              <a:rPr lang="en-US" dirty="0" smtClean="0">
                <a:latin typeface="+mj-lt"/>
              </a:rPr>
              <a:t> </a:t>
            </a:r>
            <a:endParaRPr 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b="1" dirty="0" smtClean="0"/>
              <a:t>I go down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μᾶλλον  </a:t>
            </a:r>
            <a:r>
              <a:rPr lang="en-US" dirty="0" smtClean="0">
                <a:latin typeface="+mj-lt"/>
              </a:rPr>
              <a:t> </a:t>
            </a:r>
            <a:endParaRPr 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b="1" dirty="0" smtClean="0"/>
              <a:t>more, rather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μήτηρ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ός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ἡ </a:t>
            </a:r>
            <a:endParaRPr 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b="1" dirty="0" smtClean="0"/>
              <a:t>mother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ὅπου </a:t>
            </a:r>
            <a:r>
              <a:rPr lang="en-US" dirty="0" smtClean="0">
                <a:latin typeface="+mj-lt"/>
              </a:rPr>
              <a:t> </a:t>
            </a:r>
            <a:endParaRPr 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b="1" dirty="0" smtClean="0"/>
              <a:t>where, since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ὥστε </a:t>
            </a:r>
            <a:endParaRPr 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b="1" dirty="0" smtClean="0"/>
              <a:t>therefore, so that </a:t>
            </a:r>
          </a:p>
        </p:txBody>
      </p:sp>
    </p:spTree>
    <p:extLst>
      <p:ext uri="{BB962C8B-B14F-4D97-AF65-F5344CB8AC3E}">
        <p14:creationId xmlns:p14="http://schemas.microsoft.com/office/powerpoint/2010/main" val="85365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 bldLvl="5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6324600" cy="762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Chapter 19 Vocabulary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ἀκολουθέω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I follow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ἐνώπιον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before</a:t>
            </a:r>
            <a:r>
              <a:rPr lang="en-US" dirty="0" smtClean="0">
                <a:latin typeface="+mj-lt"/>
              </a:rPr>
              <a:t>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θάλασσα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ης</a:t>
            </a:r>
            <a:r>
              <a:rPr lang="en-US" dirty="0" smtClean="0">
                <a:latin typeface="+mj-lt"/>
              </a:rPr>
              <a:t>, </a:t>
            </a:r>
            <a:r>
              <a:rPr lang="el-GR" dirty="0" smtClean="0">
                <a:latin typeface="+mj-lt"/>
              </a:rPr>
              <a:t>ἡ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sea,  lake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κάθημαι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I sit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καιρός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οῦ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ὁ 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time </a:t>
            </a:r>
          </a:p>
        </p:txBody>
      </p:sp>
    </p:spTree>
    <p:extLst>
      <p:ext uri="{BB962C8B-B14F-4D97-AF65-F5344CB8AC3E}">
        <p14:creationId xmlns:p14="http://schemas.microsoft.com/office/powerpoint/2010/main" val="195878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6096000" cy="8382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Chapter 19 Vocabulary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οὔτε  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and not, nor, neither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πίπτω  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I fall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πούς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ποδός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ὁ 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foot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προσέρχομαι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I come/go to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προσεύχομαι  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I pray </a:t>
            </a:r>
          </a:p>
        </p:txBody>
      </p:sp>
    </p:spTree>
    <p:extLst>
      <p:ext uri="{BB962C8B-B14F-4D97-AF65-F5344CB8AC3E}">
        <p14:creationId xmlns:p14="http://schemas.microsoft.com/office/powerpoint/2010/main" val="87902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5943600" cy="8382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Chapter 18 Vocabulary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45720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Greekth" pitchFamily="18" charset="0"/>
              </a:rPr>
              <a:t>genna&lt;w  </a:t>
            </a:r>
          </a:p>
          <a:p>
            <a:pPr eaLnBrk="1" hangingPunct="1">
              <a:defRPr/>
            </a:pPr>
            <a:r>
              <a:rPr lang="en-US" b="1" smtClean="0"/>
              <a:t>        I beget  </a:t>
            </a:r>
          </a:p>
          <a:p>
            <a:pPr eaLnBrk="1" hangingPunct="1">
              <a:defRPr/>
            </a:pPr>
            <a:r>
              <a:rPr lang="en-US" b="1" smtClean="0">
                <a:latin typeface="Greekth" pitchFamily="18" charset="0"/>
              </a:rPr>
              <a:t>dikaiosu&lt;nh,  -hj,  h[  </a:t>
            </a:r>
          </a:p>
          <a:p>
            <a:pPr eaLnBrk="1" hangingPunct="1">
              <a:defRPr/>
            </a:pPr>
            <a:r>
              <a:rPr lang="en-US" b="1" smtClean="0"/>
              <a:t>        righteousness</a:t>
            </a:r>
          </a:p>
          <a:p>
            <a:pPr eaLnBrk="1" hangingPunct="1">
              <a:defRPr/>
            </a:pPr>
            <a:r>
              <a:rPr lang="en-US" b="1" smtClean="0">
                <a:latin typeface="Greekth" pitchFamily="18" charset="0"/>
              </a:rPr>
              <a:t>e]a&lt;n  </a:t>
            </a:r>
          </a:p>
          <a:p>
            <a:pPr eaLnBrk="1" hangingPunct="1">
              <a:defRPr/>
            </a:pPr>
            <a:r>
              <a:rPr lang="en-US" b="1" smtClean="0"/>
              <a:t>        if, when  </a:t>
            </a:r>
          </a:p>
          <a:p>
            <a:pPr eaLnBrk="1" hangingPunct="1">
              <a:defRPr/>
            </a:pPr>
            <a:r>
              <a:rPr lang="en-US" b="1" smtClean="0">
                <a:latin typeface="Greekth" pitchFamily="18" charset="0"/>
              </a:rPr>
              <a:t>ei]rh&lt;nh,  -hj,  h[   </a:t>
            </a:r>
          </a:p>
          <a:p>
            <a:pPr eaLnBrk="1" hangingPunct="1">
              <a:defRPr/>
            </a:pPr>
            <a:r>
              <a:rPr lang="en-US" b="1" smtClean="0"/>
              <a:t>       peace  </a:t>
            </a:r>
          </a:p>
          <a:p>
            <a:pPr eaLnBrk="1" hangingPunct="1">
              <a:defRPr/>
            </a:pPr>
            <a:r>
              <a:rPr lang="en-US" b="1" smtClean="0">
                <a:latin typeface="Greekth" pitchFamily="18" charset="0"/>
              </a:rPr>
              <a:t>oi#da  </a:t>
            </a:r>
          </a:p>
          <a:p>
            <a:pPr eaLnBrk="1" hangingPunct="1">
              <a:defRPr/>
            </a:pPr>
            <a:r>
              <a:rPr lang="en-US" b="1" smtClean="0"/>
              <a:t>       I know  </a:t>
            </a:r>
          </a:p>
        </p:txBody>
      </p:sp>
    </p:spTree>
    <p:extLst>
      <p:ext uri="{BB962C8B-B14F-4D97-AF65-F5344CB8AC3E}">
        <p14:creationId xmlns:p14="http://schemas.microsoft.com/office/powerpoint/2010/main" val="60216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6248400" cy="5334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Chapter 18 Vocabulary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45720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Greekth" pitchFamily="18" charset="0"/>
              </a:rPr>
              <a:t>oi]</a:t>
            </a:r>
            <a:r>
              <a:rPr lang="en-US" dirty="0" err="1" smtClean="0">
                <a:latin typeface="Greekth" pitchFamily="18" charset="0"/>
              </a:rPr>
              <a:t>ki</a:t>
            </a:r>
            <a:r>
              <a:rPr lang="en-US" dirty="0" smtClean="0">
                <a:latin typeface="Greekth" pitchFamily="18" charset="0"/>
              </a:rPr>
              <a:t>&lt;a,  -</a:t>
            </a:r>
            <a:r>
              <a:rPr lang="en-US" dirty="0" err="1" smtClean="0">
                <a:latin typeface="Greekth" pitchFamily="18" charset="0"/>
              </a:rPr>
              <a:t>aj</a:t>
            </a:r>
            <a:r>
              <a:rPr lang="en-US" dirty="0" smtClean="0">
                <a:latin typeface="Greekth" pitchFamily="18" charset="0"/>
              </a:rPr>
              <a:t>,  h[   </a:t>
            </a:r>
          </a:p>
          <a:p>
            <a:pPr eaLnBrk="1" hangingPunct="1">
              <a:defRPr/>
            </a:pPr>
            <a:r>
              <a:rPr lang="en-US" b="1" dirty="0" smtClean="0"/>
              <a:t>       house  </a:t>
            </a:r>
          </a:p>
          <a:p>
            <a:pPr eaLnBrk="1" hangingPunct="1">
              <a:defRPr/>
            </a:pPr>
            <a:r>
              <a:rPr lang="en-US" dirty="0" smtClean="0">
                <a:latin typeface="Greekth" pitchFamily="18" charset="0"/>
              </a:rPr>
              <a:t>o[</a:t>
            </a:r>
            <a:r>
              <a:rPr lang="en-US" dirty="0" err="1" smtClean="0">
                <a:latin typeface="Greekth" pitchFamily="18" charset="0"/>
              </a:rPr>
              <a:t>ra</a:t>
            </a:r>
            <a:r>
              <a:rPr lang="en-US" dirty="0" smtClean="0">
                <a:latin typeface="Greekth" pitchFamily="18" charset="0"/>
              </a:rPr>
              <a:t>&lt;w  </a:t>
            </a:r>
          </a:p>
          <a:p>
            <a:pPr eaLnBrk="1" hangingPunct="1">
              <a:defRPr/>
            </a:pPr>
            <a:r>
              <a:rPr lang="en-US" b="1" dirty="0" smtClean="0"/>
              <a:t>       I see  </a:t>
            </a:r>
          </a:p>
          <a:p>
            <a:pPr eaLnBrk="1" hangingPunct="1">
              <a:defRPr/>
            </a:pPr>
            <a:r>
              <a:rPr lang="en-US" dirty="0" err="1" smtClean="0">
                <a:latin typeface="Greekth" pitchFamily="18" charset="0"/>
              </a:rPr>
              <a:t>peripate</a:t>
            </a:r>
            <a:r>
              <a:rPr lang="en-US" dirty="0" smtClean="0">
                <a:latin typeface="Greekth" pitchFamily="18" charset="0"/>
              </a:rPr>
              <a:t>&lt;w  </a:t>
            </a:r>
          </a:p>
          <a:p>
            <a:pPr eaLnBrk="1" hangingPunct="1">
              <a:defRPr/>
            </a:pPr>
            <a:r>
              <a:rPr lang="en-US" b="1" dirty="0" smtClean="0"/>
              <a:t>       I walk </a:t>
            </a:r>
            <a:r>
              <a:rPr lang="en-US" dirty="0" smtClean="0"/>
              <a:t> </a:t>
            </a:r>
          </a:p>
          <a:p>
            <a:pPr eaLnBrk="1" hangingPunct="1">
              <a:defRPr/>
            </a:pPr>
            <a:r>
              <a:rPr lang="en-US" dirty="0" err="1" smtClean="0">
                <a:latin typeface="Greekth" pitchFamily="18" charset="0"/>
              </a:rPr>
              <a:t>pw?j</a:t>
            </a:r>
            <a:r>
              <a:rPr lang="en-US" dirty="0" smtClean="0">
                <a:latin typeface="Greekth" pitchFamily="18" charset="0"/>
              </a:rPr>
              <a:t>   </a:t>
            </a:r>
          </a:p>
          <a:p>
            <a:pPr eaLnBrk="1" hangingPunct="1">
              <a:defRPr/>
            </a:pPr>
            <a:r>
              <a:rPr lang="en-US" b="1" dirty="0" smtClean="0"/>
              <a:t>       how?  </a:t>
            </a:r>
          </a:p>
          <a:p>
            <a:pPr eaLnBrk="1" hangingPunct="1">
              <a:defRPr/>
            </a:pPr>
            <a:r>
              <a:rPr lang="en-US" dirty="0" err="1" smtClean="0">
                <a:latin typeface="Greekth" pitchFamily="18" charset="0"/>
              </a:rPr>
              <a:t>fobe</a:t>
            </a:r>
            <a:r>
              <a:rPr lang="en-US" dirty="0" smtClean="0">
                <a:latin typeface="Greekth" pitchFamily="18" charset="0"/>
              </a:rPr>
              <a:t>&lt;</a:t>
            </a:r>
            <a:r>
              <a:rPr lang="en-US" dirty="0" err="1" smtClean="0">
                <a:latin typeface="Greekth" pitchFamily="18" charset="0"/>
              </a:rPr>
              <a:t>omai</a:t>
            </a:r>
            <a:r>
              <a:rPr lang="en-US" dirty="0" smtClean="0">
                <a:latin typeface="Greekth" pitchFamily="18" charset="0"/>
              </a:rPr>
              <a:t>  </a:t>
            </a:r>
          </a:p>
          <a:p>
            <a:pPr eaLnBrk="1" hangingPunct="1">
              <a:defRPr/>
            </a:pPr>
            <a:r>
              <a:rPr lang="en-US" b="1" dirty="0" smtClean="0"/>
              <a:t>       I fear </a:t>
            </a:r>
            <a:r>
              <a:rPr lang="en-US" dirty="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67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17 Vocabulary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εἰ </a:t>
            </a:r>
            <a:r>
              <a:rPr lang="en-US" dirty="0" smtClean="0">
                <a:latin typeface="+mj-lt"/>
              </a:rPr>
              <a:t>   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if, that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ἐσθίω </a:t>
            </a:r>
            <a:r>
              <a:rPr lang="en-US" dirty="0" smtClean="0">
                <a:latin typeface="+mj-lt"/>
              </a:rPr>
              <a:t>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eat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ζάω  </a:t>
            </a:r>
            <a:r>
              <a:rPr lang="en-US" dirty="0" smtClean="0">
                <a:latin typeface="+mj-lt"/>
              </a:rPr>
              <a:t>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live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ζητέω  </a:t>
            </a:r>
            <a:r>
              <a:rPr lang="en-US" dirty="0" smtClean="0">
                <a:latin typeface="+mj-lt"/>
              </a:rPr>
              <a:t>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seek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ἤ </a:t>
            </a:r>
            <a:r>
              <a:rPr lang="en-US" dirty="0" smtClean="0">
                <a:latin typeface="+mj-lt"/>
              </a:rPr>
              <a:t>  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or, either </a:t>
            </a:r>
          </a:p>
        </p:txBody>
      </p:sp>
    </p:spTree>
    <p:extLst>
      <p:ext uri="{BB962C8B-B14F-4D97-AF65-F5344CB8AC3E}">
        <p14:creationId xmlns:p14="http://schemas.microsoft.com/office/powerpoint/2010/main" val="91126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bldLvl="4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17 Vocabulary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καλέω    </a:t>
            </a:r>
            <a:r>
              <a:rPr lang="en-US" dirty="0" smtClean="0">
                <a:latin typeface="+mj-lt"/>
              </a:rPr>
              <a:t>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call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λαλέω   </a:t>
            </a:r>
            <a:r>
              <a:rPr lang="en-US" dirty="0" smtClean="0">
                <a:latin typeface="+mj-lt"/>
              </a:rPr>
              <a:t>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speak, say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παρακαλέω  </a:t>
            </a:r>
            <a:r>
              <a:rPr lang="en-US" dirty="0" smtClean="0">
                <a:latin typeface="+mj-lt"/>
              </a:rPr>
              <a:t>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urge, exhort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πληρόω  </a:t>
            </a:r>
            <a:r>
              <a:rPr lang="en-US" dirty="0" smtClean="0">
                <a:latin typeface="+mj-lt"/>
              </a:rPr>
              <a:t>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fill, complete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ποιέω   </a:t>
            </a:r>
            <a:r>
              <a:rPr lang="en-US" dirty="0" smtClean="0">
                <a:latin typeface="+mj-lt"/>
              </a:rPr>
              <a:t>  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do, make </a:t>
            </a:r>
          </a:p>
          <a:p>
            <a:pPr eaLnBrk="1" hangingPunct="1">
              <a:defRPr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34875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bldLvl="4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2-1-2 Paradigms - Chant this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1219200"/>
            <a:ext cx="77724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2                     1                     2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ἱερόν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γραφῆς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ἱεροῦ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γραφῇ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ἱερῷ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γραφήν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ἱερόν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γραφαί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ἱερά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λόγων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γραφῶν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ἱερῶν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γραφαῖς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ἱεροῖς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λόγους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γραφάς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ἱερά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31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2725"/>
            <a:ext cx="7772400" cy="701675"/>
          </a:xfrm>
        </p:spPr>
        <p:txBody>
          <a:bodyPr/>
          <a:lstStyle/>
          <a:p>
            <a:r>
              <a:rPr lang="en-US" altLang="en-US" sz="4000" b="1" dirty="0" smtClean="0"/>
              <a:t> Chapter 1</a:t>
            </a:r>
            <a:r>
              <a:rPr lang="el-GR" altLang="en-US" sz="4000" b="1" dirty="0" smtClean="0"/>
              <a:t>6</a:t>
            </a:r>
            <a:r>
              <a:rPr lang="en-US" altLang="en-US" sz="4000" b="1" dirty="0" smtClean="0"/>
              <a:t>  Vocabulary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αἰων, -ῶνος, ὁ 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Age, eternity </a:t>
            </a:r>
          </a:p>
          <a:p>
            <a:pPr>
              <a:spcBef>
                <a:spcPct val="0"/>
              </a:spcBef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ἀλλήλων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one another  </a:t>
            </a:r>
          </a:p>
          <a:p>
            <a:pPr>
              <a:spcBef>
                <a:spcPct val="0"/>
              </a:spcBef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ἀριερεύς, -έως, ὁ 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High priest</a:t>
            </a:r>
          </a:p>
          <a:p>
            <a:pPr>
              <a:spcBef>
                <a:spcPct val="0"/>
              </a:spcBef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γυνή</a:t>
            </a:r>
            <a:r>
              <a:rPr lang="en-US" altLang="en-US" sz="4000" dirty="0" smtClean="0">
                <a:latin typeface="+mj-lt"/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αικός</a:t>
            </a:r>
            <a:r>
              <a:rPr lang="en-US" altLang="en-US" sz="4000" dirty="0" smtClean="0">
                <a:latin typeface="+mj-lt"/>
                <a:cs typeface="Times New Roman" panose="02020603050405020304" pitchFamily="18" charset="0"/>
              </a:rPr>
              <a:t>,  </a:t>
            </a:r>
            <a:r>
              <a:rPr lang="el-GR" altLang="en-US" sz="4000" dirty="0">
                <a:latin typeface="+mj-lt"/>
                <a:cs typeface="Times New Roman" panose="02020603050405020304" pitchFamily="18" charset="0"/>
              </a:rPr>
              <a:t>ἡ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woman </a:t>
            </a:r>
          </a:p>
          <a:p>
            <a:pPr>
              <a:spcBef>
                <a:spcPct val="0"/>
              </a:spcBef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δύναμαι</a:t>
            </a:r>
            <a:endParaRPr lang="en-US" altLang="en-US" sz="36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I can, am able </a:t>
            </a:r>
          </a:p>
        </p:txBody>
      </p:sp>
    </p:spTree>
    <p:extLst>
      <p:ext uri="{BB962C8B-B14F-4D97-AF65-F5344CB8AC3E}">
        <p14:creationId xmlns:p14="http://schemas.microsoft.com/office/powerpoint/2010/main" val="370155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bldLvl="5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762000"/>
          </a:xfrm>
        </p:spPr>
        <p:txBody>
          <a:bodyPr/>
          <a:lstStyle/>
          <a:p>
            <a:r>
              <a:rPr lang="en-US" altLang="en-US" b="1" dirty="0" smtClean="0"/>
              <a:t>Chapter 16  </a:t>
            </a:r>
            <a:r>
              <a:rPr lang="en-US" altLang="en-US" sz="4000" b="1" dirty="0" smtClean="0"/>
              <a:t>Vocabulary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1447800"/>
            <a:ext cx="7769225" cy="502761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ἔθνος, -ους, τό 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nation  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ὅσος, -η, -ον 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  </a:t>
            </a: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as great as </a:t>
            </a:r>
            <a:r>
              <a:rPr lang="en-US" alt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πόλις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εως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ἡ </a:t>
            </a:r>
            <a:endParaRPr lang="en-US" altLang="en-US" sz="36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city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τέ   </a:t>
            </a:r>
            <a:endParaRPr lang="en-US" altLang="en-US" sz="36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And, and so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χείρ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χειρός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ἡ  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  </a:t>
            </a: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hand </a:t>
            </a:r>
            <a:r>
              <a:rPr lang="en-US" alt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endParaRPr lang="en-US" altLang="en-US" dirty="0" smtClean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37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5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2725"/>
            <a:ext cx="7772400" cy="701675"/>
          </a:xfrm>
        </p:spPr>
        <p:txBody>
          <a:bodyPr/>
          <a:lstStyle/>
          <a:p>
            <a:r>
              <a:rPr lang="en-US" altLang="en-US" sz="4000" b="1" smtClean="0"/>
              <a:t> Chapter 15  Vocabulary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ἄλλος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endParaRPr lang="en-US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</a:t>
            </a:r>
          </a:p>
          <a:p>
            <a:pPr>
              <a:spcBef>
                <a:spcPct val="0"/>
              </a:spcBef>
            </a:pP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ἄρτος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endParaRPr lang="en-US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bread </a:t>
            </a:r>
          </a:p>
          <a:p>
            <a:pPr>
              <a:spcBef>
                <a:spcPct val="0"/>
              </a:spcBef>
            </a:pP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δεῖ </a:t>
            </a:r>
            <a:endParaRPr lang="en-US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necessary</a:t>
            </a:r>
          </a:p>
          <a:p>
            <a:pPr>
              <a:spcBef>
                <a:spcPct val="0"/>
              </a:spcBef>
            </a:pP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ἐξουσία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endParaRPr lang="en-US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authority </a:t>
            </a:r>
          </a:p>
          <a:p>
            <a:pPr>
              <a:spcBef>
                <a:spcPct val="0"/>
              </a:spcBef>
            </a:pP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ἕτερος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endParaRPr lang="en-US" alt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</a:t>
            </a:r>
          </a:p>
        </p:txBody>
      </p:sp>
    </p:spTree>
    <p:extLst>
      <p:ext uri="{BB962C8B-B14F-4D97-AF65-F5344CB8AC3E}">
        <p14:creationId xmlns:p14="http://schemas.microsoft.com/office/powerpoint/2010/main" val="111636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bldLvl="5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762000"/>
          </a:xfrm>
        </p:spPr>
        <p:txBody>
          <a:bodyPr/>
          <a:lstStyle/>
          <a:p>
            <a:r>
              <a:rPr lang="en-US" altLang="en-US" b="1" smtClean="0"/>
              <a:t>Chapter 15  </a:t>
            </a:r>
            <a:r>
              <a:rPr lang="en-US" altLang="en-US" sz="4000" b="1" smtClean="0"/>
              <a:t>Vocabulary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1447800"/>
            <a:ext cx="7769225" cy="502761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ἔτι</a:t>
            </a:r>
            <a:endParaRPr lang="en-US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yet, still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ὀφθαλμός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eye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τέκνον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</a:t>
            </a:r>
            <a:endParaRPr lang="en-US" alt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child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τόπος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φῶς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φωτός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65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5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467600" cy="6096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Chapter 14  Vocabulary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6172200"/>
          </a:xfrm>
        </p:spPr>
        <p:txBody>
          <a:bodyPr/>
          <a:lstStyle/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αἷμα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ματος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lvl="1" eaLnBrk="1" hangingPunct="1"/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blood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αἴρω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		</a:t>
            </a:r>
          </a:p>
          <a:p>
            <a:pPr lvl="1" eaLnBrk="1" hangingPunct="1"/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raise,  take up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διδάσκω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	</a:t>
            </a:r>
          </a:p>
          <a:p>
            <a:pPr lvl="1" eaLnBrk="1" hangingPunct="1"/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teach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ἴδιος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</a:p>
          <a:p>
            <a:pPr lvl="1" eaLnBrk="1" hangingPunct="1"/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one's own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καλός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ή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</a:p>
          <a:p>
            <a:pPr lvl="1" eaLnBrk="1" hangingPunct="1"/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 </a:t>
            </a:r>
          </a:p>
        </p:txBody>
      </p:sp>
    </p:spTree>
    <p:extLst>
      <p:ext uri="{BB962C8B-B14F-4D97-AF65-F5344CB8AC3E}">
        <p14:creationId xmlns:p14="http://schemas.microsoft.com/office/powerpoint/2010/main" val="277615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bldLvl="4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Chapter 14 Vocabulary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μέλλω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		  </a:t>
            </a:r>
          </a:p>
          <a:p>
            <a:pPr lvl="1" eaLnBrk="1" hangingPunct="1"/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am about to, intend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ὁδός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		</a:t>
            </a:r>
          </a:p>
          <a:p>
            <a:pPr lvl="1" eaLnBrk="1" hangingPunct="1"/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way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πολύς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πολλή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πολύ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</a:p>
          <a:p>
            <a:pPr lvl="1" eaLnBrk="1" hangingPunct="1"/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much, many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σῶμα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ματος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	</a:t>
            </a:r>
          </a:p>
          <a:p>
            <a:pPr lvl="1" eaLnBrk="1" hangingPunct="1"/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body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ψυχή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		</a:t>
            </a:r>
          </a:p>
          <a:p>
            <a:pPr lvl="1" eaLnBrk="1" hangingPunct="1"/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soul, life </a:t>
            </a:r>
          </a:p>
        </p:txBody>
      </p:sp>
    </p:spTree>
    <p:extLst>
      <p:ext uri="{BB962C8B-B14F-4D97-AF65-F5344CB8AC3E}">
        <p14:creationId xmlns:p14="http://schemas.microsoft.com/office/powerpoint/2010/main" val="391565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bldLvl="4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13  Vocabulary</a:t>
            </a:r>
            <a:r>
              <a:rPr lang="en-US" smtClean="0"/>
              <a:t>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7772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ἀνήρ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ἀνδρός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man, husband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βασιλεύς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ἐως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δύναμις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εως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power, miracle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ὄνομα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ματος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πᾶς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πᾶσα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πᾶν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each, every, all</a:t>
            </a:r>
          </a:p>
        </p:txBody>
      </p:sp>
    </p:spTree>
    <p:extLst>
      <p:ext uri="{BB962C8B-B14F-4D97-AF65-F5344CB8AC3E}">
        <p14:creationId xmlns:p14="http://schemas.microsoft.com/office/powerpoint/2010/main" val="300104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bldLvl="5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13  Vocabulary </a:t>
            </a:r>
            <a:r>
              <a:rPr lang="en-US" smtClean="0"/>
              <a:t>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77724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πατήρ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πατρός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father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πιστις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πίστεως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faith, belief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πνεῦμα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spirit, wind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σάρξ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σαρκός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flesh, body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χάρις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ιτος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grace, kindness</a:t>
            </a:r>
          </a:p>
        </p:txBody>
      </p:sp>
    </p:spTree>
    <p:extLst>
      <p:ext uri="{BB962C8B-B14F-4D97-AF65-F5344CB8AC3E}">
        <p14:creationId xmlns:p14="http://schemas.microsoft.com/office/powerpoint/2010/main" val="419495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bldLvl="5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12 Vocabulary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ἀποθνῄσκω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die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ἐκεῖ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there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ἕως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until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ἰδού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behold </a:t>
            </a:r>
          </a:p>
        </p:txBody>
      </p:sp>
    </p:spTree>
    <p:extLst>
      <p:ext uri="{BB962C8B-B14F-4D97-AF65-F5344CB8AC3E}">
        <p14:creationId xmlns:p14="http://schemas.microsoft.com/office/powerpoint/2010/main" val="74033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12 Vocabulary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ἵνα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 that, that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Ἰωάννης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the one hand, indeed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ὅλος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whole, entire </a:t>
            </a:r>
          </a:p>
        </p:txBody>
      </p:sp>
    </p:spTree>
    <p:extLst>
      <p:ext uri="{BB962C8B-B14F-4D97-AF65-F5344CB8AC3E}">
        <p14:creationId xmlns:p14="http://schemas.microsoft.com/office/powerpoint/2010/main" val="196261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Declension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Chantables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8180388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χαρίς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ὄνομα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πίστις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χάρις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ὄνομα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χάριτος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ὀνόματος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πίστεως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χάριτι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ὀνόματι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πίστει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χάριτα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ὄνομα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πίστιν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χάριτες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ὀνόματα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πίστεις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χαρίτων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ὀνομάτων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πίστεων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χάρισι(ν)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ὀνόμασι(ν)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πίστεσι(ν)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χάριτας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ὀνόματα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πίστεις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48595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12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ὅτε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σύν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3462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</a:rPr>
              <a:t>Chapter 11 Vocabulary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153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ἀπέρχομαι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go away, leave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ἐκεῖνος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Ἰουδαῖος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Jewish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καθώς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as, just as 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7033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</a:rPr>
              <a:t>Chapter 11 Vocabulary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ἥ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who, which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ὅταν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πάλιν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οὗτος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αὗτη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τοῦτο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</a:p>
        </p:txBody>
      </p:sp>
    </p:spTree>
    <p:extLst>
      <p:ext uri="{BB962C8B-B14F-4D97-AF65-F5344CB8AC3E}">
        <p14:creationId xmlns:p14="http://schemas.microsoft.com/office/powerpoint/2010/main" val="231044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Times New Roman" pitchFamily="18" charset="0"/>
              </a:rPr>
              <a:t>Chapter 11 Vocabulary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Πέτρος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Peter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ὑπέρ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	 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for, about (gen.)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above, beyond (acc.)</a:t>
            </a:r>
          </a:p>
        </p:txBody>
      </p:sp>
    </p:spTree>
    <p:extLst>
      <p:ext uri="{BB962C8B-B14F-4D97-AF65-F5344CB8AC3E}">
        <p14:creationId xmlns:p14="http://schemas.microsoft.com/office/powerpoint/2010/main" val="260576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Times New Roman" pitchFamily="18" charset="0"/>
              </a:rPr>
              <a:t>Chapter 11 Vocabulary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ὑπέρ </a:t>
            </a:r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                            	 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for, about (gen.)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above, beyond (acc.)</a:t>
            </a:r>
          </a:p>
        </p:txBody>
      </p:sp>
    </p:spTree>
    <p:extLst>
      <p:ext uri="{BB962C8B-B14F-4D97-AF65-F5344CB8AC3E}">
        <p14:creationId xmlns:p14="http://schemas.microsoft.com/office/powerpoint/2010/main" val="143450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life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ζωή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death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θάνατος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judge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κρίνω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remain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μένω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only, alone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μόνος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867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35463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νῦν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not,  nor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οὐδέ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Paul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Παῦλος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save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σῴζω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τότε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970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62162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Greekth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answer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ἀποκρίνομαι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send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ἀποστέλλω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throw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βάλλω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become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γίνομαι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come in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εἰσέρχομαι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662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58659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go out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ἐξέρχομαι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come/go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ἔρχομαι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wish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θέλω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thus, so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οὕτως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go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πορεύομαι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765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60669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he/she/it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αὐτός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land, earth, region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γῆ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I, we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ἐγώ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ἡμεῖς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ἡμέρα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that, so that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ὅτι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355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Vocabulary</a:t>
            </a:r>
            <a:r>
              <a:rPr lang="el-GR" dirty="0" smtClean="0"/>
              <a:t> </a:t>
            </a:r>
            <a:r>
              <a:rPr lang="en-US" dirty="0" smtClean="0"/>
              <a:t>Ch. 8</a:t>
            </a:r>
          </a:p>
        </p:txBody>
      </p:sp>
    </p:spTree>
    <p:extLst>
      <p:ext uri="{BB962C8B-B14F-4D97-AF65-F5344CB8AC3E}">
        <p14:creationId xmlns:p14="http://schemas.microsoft.com/office/powerpoint/2010/main" val="409993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 Verb Chant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n-US" sz="3600" smtClean="0">
                <a:latin typeface="Times New Roman" pitchFamily="18" charset="0"/>
                <a:cs typeface="Times New Roman" pitchFamily="18" charset="0"/>
              </a:rPr>
              <a:t>λύω</a:t>
            </a:r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l-GR" altLang="en-US" sz="3600" smtClean="0">
                <a:latin typeface="Times New Roman" pitchFamily="18" charset="0"/>
                <a:cs typeface="Times New Roman" pitchFamily="18" charset="0"/>
              </a:rPr>
              <a:t>λύομεν</a:t>
            </a:r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l-GR" altLang="en-US" sz="3600" smtClean="0">
                <a:latin typeface="Times New Roman" pitchFamily="18" charset="0"/>
                <a:cs typeface="Times New Roman" pitchFamily="18" charset="0"/>
              </a:rPr>
              <a:t>λύεις</a:t>
            </a:r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l-GR" altLang="en-US" sz="3600" smtClean="0">
                <a:latin typeface="Times New Roman" pitchFamily="18" charset="0"/>
                <a:cs typeface="Times New Roman" pitchFamily="18" charset="0"/>
              </a:rPr>
              <a:t>λύετε</a:t>
            </a:r>
            <a:endParaRPr lang="en-US" altLang="en-US" sz="36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l-GR" altLang="en-US" sz="3600" smtClean="0">
                <a:latin typeface="Times New Roman" pitchFamily="18" charset="0"/>
                <a:cs typeface="Times New Roman" pitchFamily="18" charset="0"/>
              </a:rPr>
              <a:t>λύει</a:t>
            </a:r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l-GR" altLang="en-US" sz="3600" smtClean="0">
                <a:latin typeface="Times New Roman" pitchFamily="18" charset="0"/>
                <a:cs typeface="Times New Roman" pitchFamily="18" charset="0"/>
              </a:rPr>
              <a:t>λύουσι(ν) </a:t>
            </a:r>
            <a:endParaRPr lang="en-US" altLang="en-US" sz="360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39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so, then, therefore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οὖν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crowd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ὄχλος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παρά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(with Gen.)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beside, with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παρά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(with Dat.)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alongside, beside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παρά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(with Acc.)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458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407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/ you 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σύ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/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ὑμεῖς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eaLnBrk="1" hangingPunct="1"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by, at the hands of </a:t>
            </a:r>
          </a:p>
          <a:p>
            <a:pPr lvl="1"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ὑπό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(with Gen.)               </a:t>
            </a:r>
          </a:p>
          <a:p>
            <a:pPr eaLnBrk="1" hangingPunct="1"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under, below</a:t>
            </a:r>
          </a:p>
          <a:p>
            <a:pPr lvl="1"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ὑπό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(with Acc.)</a:t>
            </a:r>
          </a:p>
          <a:p>
            <a:pPr lvl="2" eaLnBrk="1" hangingPunct="1">
              <a:defRPr/>
            </a:pPr>
            <a:endParaRPr lang="en-US" b="1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560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477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imes New Roman" pitchFamily="18" charset="0"/>
              </a:rPr>
              <a:t>Vocabulary -- Ch. 7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itchFamily="18" charset="0"/>
                <a:cs typeface="Times New Roman" panose="02020603050405020304" pitchFamily="18" charset="0"/>
              </a:rPr>
              <a:t>good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ἀγαθός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Holy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ἅγιος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itchFamily="18" charset="0"/>
                <a:cs typeface="Times New Roman" panose="02020603050405020304" pitchFamily="18" charset="0"/>
              </a:rPr>
              <a:t>righteous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δίκαιοις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dirty="0">
                <a:latin typeface="Greekth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7848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513"/>
            <a:ext cx="8229600" cy="6096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Vocabulary – Ch. 7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itchFamily="18" charset="0"/>
                <a:cs typeface="Times New Roman" panose="02020603050405020304" pitchFamily="18" charset="0"/>
              </a:rPr>
              <a:t>I am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εἰμί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Jewish, a Jew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Ἰουδαῖος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Great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μέγας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μεγάλη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μέγα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89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Vocabulary -- Ch. 7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1054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anose="02020603050405020304" pitchFamily="18" charset="0"/>
              </a:rPr>
              <a:t>dead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νεκρός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no, not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οὐκ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οὐχ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ρῶτος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voice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φωνή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Greekth" pitchFamily="18" charset="0"/>
              </a:rPr>
              <a:t>	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17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pitchFamily="18" charset="0"/>
              </a:rPr>
              <a:t>Chapter 6 Vocabulary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8305800" cy="4876800"/>
          </a:xfrm>
        </p:spPr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διά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διά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account of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εἰς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</a:t>
            </a:r>
          </a:p>
        </p:txBody>
      </p:sp>
    </p:spTree>
    <p:extLst>
      <p:ext uri="{BB962C8B-B14F-4D97-AF65-F5344CB8AC3E}">
        <p14:creationId xmlns:p14="http://schemas.microsoft.com/office/powerpoint/2010/main" val="368069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>
                <a:latin typeface="Times New Roman" pitchFamily="18" charset="0"/>
              </a:rPr>
              <a:t>Chapter 6 Vocabulary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572000"/>
          </a:xfrm>
        </p:spPr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of, from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(Dat.)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over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at, against, on the basis of</a:t>
            </a:r>
          </a:p>
        </p:txBody>
      </p:sp>
    </p:spTree>
    <p:extLst>
      <p:ext uri="{BB962C8B-B14F-4D97-AF65-F5344CB8AC3E}">
        <p14:creationId xmlns:p14="http://schemas.microsoft.com/office/powerpoint/2010/main" val="66892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Chapter 6 Vocabulary 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to, toward, against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κατά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down, against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κατά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μετά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</a:p>
        </p:txBody>
      </p:sp>
    </p:spTree>
    <p:extLst>
      <p:ext uri="{BB962C8B-B14F-4D97-AF65-F5344CB8AC3E}">
        <p14:creationId xmlns:p14="http://schemas.microsoft.com/office/powerpoint/2010/main" val="121835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513"/>
            <a:ext cx="8229600" cy="609600"/>
          </a:xfrm>
        </p:spPr>
        <p:txBody>
          <a:bodyPr/>
          <a:lstStyle/>
          <a:p>
            <a:r>
              <a:rPr lang="en-US" b="1">
                <a:latin typeface="Times" pitchFamily="18" charset="0"/>
              </a:rPr>
              <a:t>Chapter 6 Vocabulary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μετά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after, behind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περί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about, concerning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περί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around, near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109173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5 -- Vocabulary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8674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ἀγάπη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truth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ἀλήθεια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ἁμαρτία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kingdom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βασιλεία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writing, Scripture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61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bldLvl="5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The "is" verb PAI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--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εἰμί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εἰμί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               	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ἐσμέν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en-US" altLang="en-US" smtClean="0">
                <a:latin typeface="Times New Roman" pitchFamily="18" charset="0"/>
                <a:cs typeface="Times New Roman" pitchFamily="18" charset="0"/>
              </a:rPr>
            </a:b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εἶ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            		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ἐστέ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en-US" altLang="en-US" smtClean="0">
                <a:latin typeface="Times New Roman" pitchFamily="18" charset="0"/>
                <a:cs typeface="Times New Roman" pitchFamily="18" charset="0"/>
              </a:rPr>
            </a:b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ἐστί(ν)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		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εἰσί(ν)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5264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5 -- Vocabulary</a:t>
            </a:r>
            <a:r>
              <a:rPr lang="en-US"/>
              <a:t>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410200"/>
          </a:xfrm>
        </p:spPr>
        <p:txBody>
          <a:bodyPr/>
          <a:lstStyle/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raise up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ἐγείρω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assembly, church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ἐκκλησία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ἔργον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disciple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μαθητής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Hour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ὥρα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bldLvl="5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4 -- Vocabulary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7912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love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ἀγαπάω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write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γράφω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but, and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δέ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servant, slave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δοῦλος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find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ὑρίσκω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45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bldLvl="5" autoUpdateAnimBg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sz="4000" b="1">
                <a:latin typeface="Times New Roman" pitchFamily="18" charset="0"/>
              </a:rPr>
              <a:t>Ch. 4 -- Vocabulary</a:t>
            </a:r>
            <a:r>
              <a:rPr lang="en-US" sz="5400"/>
              <a:t>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7150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temple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ἱερόν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λαός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law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νόμος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house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οἶκος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as, about, how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ὡς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09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3 -- Vocabulary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7912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but, yet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ἀλλἀ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apostle, sent one 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ἀπόστολος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see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βλέπω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for, then 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γάρ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know </a:t>
            </a:r>
          </a:p>
          <a:p>
            <a:pPr lvl="3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γινώσκω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67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3 -- Vocabulary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Jesus</a:t>
            </a:r>
          </a:p>
          <a:p>
            <a:pPr lvl="3">
              <a:lnSpc>
                <a:spcPct val="9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Ἰησοῦς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take, receive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λαμβάνω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loose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λύω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heaven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οὐρανός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believe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πιστεύω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99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2 -- Vocabulary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brother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ἀδελφός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hear, obey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ἀκούω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glory, fame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δόξα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have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ἔχω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κόσμος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36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2 -- Vocabulary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60198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Lord, sir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κύριος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Πἑτρος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υἱός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Pharisee 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Φαρισαῖος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50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1 -- Vocabulary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562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angel, messenger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ἄγγελος,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verily, truly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ἀμήν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man, humankind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ἄνθρωπος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ἐγώ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θεός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24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1 -- Vocabulary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334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and, also, even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καί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heart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καρδία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say               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λέγω 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prophet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προφήτης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Christ, Messiah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Χριστός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56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In Order Vocabulary Review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2419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Diagonal">
  <a:themeElements>
    <a:clrScheme name="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4568"/>
      </a:hlink>
      <a:folHlink>
        <a:srgbClr val="CCECFF"/>
      </a:folHlink>
    </a:clrScheme>
    <a:fontScheme name="Blue Diag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4568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 Diagonal.pot</Template>
  <TotalTime>609</TotalTime>
  <Words>3215</Words>
  <Application>Microsoft Office PowerPoint</Application>
  <PresentationFormat>On-screen Show (4:3)</PresentationFormat>
  <Paragraphs>1123</Paragraphs>
  <Slides>144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144</vt:i4>
      </vt:variant>
    </vt:vector>
  </HeadingPairs>
  <TitlesOfParts>
    <vt:vector size="145" baseType="lpstr">
      <vt:lpstr>Blue Diagonal</vt:lpstr>
      <vt:lpstr>Mastering NT Greek</vt:lpstr>
      <vt:lpstr>Rapping the Lord’s Prayer</vt:lpstr>
      <vt:lpstr>Rapping the Lord’s Prayer</vt:lpstr>
      <vt:lpstr>Rapping the Lord’s Prayer</vt:lpstr>
      <vt:lpstr>Rapping the Lord’s Prayer</vt:lpstr>
      <vt:lpstr>2-1-2 Paradigms - Chant this</vt:lpstr>
      <vt:lpstr>3rd Declension Chantables</vt:lpstr>
      <vt:lpstr>PAI Verb Chant</vt:lpstr>
      <vt:lpstr>The "is" verb PAI  -- εἰμί  </vt:lpstr>
      <vt:lpstr>Imperfect εἰμί       </vt:lpstr>
      <vt:lpstr> Person Personal Pronoun Chant</vt:lpstr>
      <vt:lpstr>Present Middle/Passive Indicative </vt:lpstr>
      <vt:lpstr>Shape of the Future in Greek</vt:lpstr>
      <vt:lpstr>Future Middle Paradigm</vt:lpstr>
      <vt:lpstr>Demonstrative and Relative Pronouns Summary</vt:lpstr>
      <vt:lpstr>Imperfect Active Paradigm of λύω</vt:lpstr>
      <vt:lpstr>Imperfect Middle/Passive (IM/PI) </vt:lpstr>
      <vt:lpstr>Second Aorist Active Chant</vt:lpstr>
      <vt:lpstr>Second Aorist Middle Chant</vt:lpstr>
      <vt:lpstr>Aorist Stem Changes -- 8 to know</vt:lpstr>
      <vt:lpstr>1st Aorist Active Paradigm </vt:lpstr>
      <vt:lpstr>1st Aorist Middle Paradigm </vt:lpstr>
      <vt:lpstr>Chanting the PA and PM/P Participle </vt:lpstr>
      <vt:lpstr>Forms to Chant to</vt:lpstr>
      <vt:lpstr>Perfect Participles</vt:lpstr>
      <vt:lpstr>Perfect Active Participle formation</vt:lpstr>
      <vt:lpstr>Perfect Active Ptc Paradigm</vt:lpstr>
      <vt:lpstr>Perfect Active  Ptc Paradigm</vt:lpstr>
      <vt:lpstr>Perfect Mid/Passive Participle formation</vt:lpstr>
      <vt:lpstr>Perfect Mid/Passive Ptc Paradigm</vt:lpstr>
      <vt:lpstr>Perfect Mid/Passive  Ptc Paradigm</vt:lpstr>
      <vt:lpstr>What to know</vt:lpstr>
      <vt:lpstr>Second  Perfects</vt:lpstr>
      <vt:lpstr>Ptc. Translating summary: Active</vt:lpstr>
      <vt:lpstr>Ptc. Translating summary:  Passive</vt:lpstr>
      <vt:lpstr>Periphrastics</vt:lpstr>
      <vt:lpstr>Periphrastic Example</vt:lpstr>
      <vt:lpstr>Translating Periphrastics</vt:lpstr>
      <vt:lpstr>Genitive Absolute</vt:lpstr>
      <vt:lpstr>Genitive Absolute example</vt:lpstr>
      <vt:lpstr>  Chapter 21 Vocabulary</vt:lpstr>
      <vt:lpstr>Chapter 21 Vocabulary</vt:lpstr>
      <vt:lpstr>Chapter 21 Vocabulary</vt:lpstr>
      <vt:lpstr>Chapter 21 Vocabulary</vt:lpstr>
      <vt:lpstr>Chapter 21 Vocabulary</vt:lpstr>
      <vt:lpstr>Chapter 21 Vocabulary </vt:lpstr>
      <vt:lpstr>Chapter 21 Vocabulary</vt:lpstr>
      <vt:lpstr>Chapter 21 Vocabulary</vt:lpstr>
      <vt:lpstr>Chapter 21 Vocabulary</vt:lpstr>
      <vt:lpstr>Chapter 21 Vocabulary</vt:lpstr>
      <vt:lpstr>Reverse Vocabulary Review</vt:lpstr>
      <vt:lpstr>Chapter 20 Vocabulary</vt:lpstr>
      <vt:lpstr>Chapter 20 Vocabulary</vt:lpstr>
      <vt:lpstr>Chapter 19 Vocabulary</vt:lpstr>
      <vt:lpstr>Chapter 19 Vocabulary</vt:lpstr>
      <vt:lpstr>Chapter 18 Vocabulary</vt:lpstr>
      <vt:lpstr>Chapter 18 Vocabulary</vt:lpstr>
      <vt:lpstr>Chapter 17 Vocabulary</vt:lpstr>
      <vt:lpstr>Chapter 17 Vocabulary</vt:lpstr>
      <vt:lpstr> Chapter 16  Vocabulary</vt:lpstr>
      <vt:lpstr>Chapter 16  Vocabulary</vt:lpstr>
      <vt:lpstr> Chapter 15  Vocabulary</vt:lpstr>
      <vt:lpstr>Chapter 15  Vocabulary</vt:lpstr>
      <vt:lpstr>Chapter 14  Vocabulary</vt:lpstr>
      <vt:lpstr>Chapter 14 Vocabulary</vt:lpstr>
      <vt:lpstr>Chapter 13  Vocabulary </vt:lpstr>
      <vt:lpstr>Chapter 13  Vocabulary  </vt:lpstr>
      <vt:lpstr>Chapter 12 Vocabulary </vt:lpstr>
      <vt:lpstr>Chapter 12 Vocabulary </vt:lpstr>
      <vt:lpstr>Chapter 12 Vocabulary</vt:lpstr>
      <vt:lpstr>Chapter 11 Vocabulary</vt:lpstr>
      <vt:lpstr>Chapter 11 Vocabulary</vt:lpstr>
      <vt:lpstr>Chapter 11 Vocabulary</vt:lpstr>
      <vt:lpstr>Chapter 11 Vocabulary</vt:lpstr>
      <vt:lpstr>Vocabulary Ch. 10</vt:lpstr>
      <vt:lpstr>Vocabulary Ch. 10</vt:lpstr>
      <vt:lpstr>Vocabulary Ch. 9</vt:lpstr>
      <vt:lpstr>Vocabulary Ch. 9</vt:lpstr>
      <vt:lpstr>Vocabulary Ch. 8</vt:lpstr>
      <vt:lpstr>Vocabulary Ch. 8</vt:lpstr>
      <vt:lpstr>Vocabulary Ch. 8</vt:lpstr>
      <vt:lpstr>Vocabulary -- Ch. 7</vt:lpstr>
      <vt:lpstr>Vocabulary – Ch. 7</vt:lpstr>
      <vt:lpstr>Vocabulary -- Ch. 7</vt:lpstr>
      <vt:lpstr>Chapter 6 Vocabulary</vt:lpstr>
      <vt:lpstr>Chapter 6 Vocabulary</vt:lpstr>
      <vt:lpstr>Chapter 6 Vocabulary </vt:lpstr>
      <vt:lpstr>Chapter 6 Vocabulary</vt:lpstr>
      <vt:lpstr>Ch. 5 -- Vocabulary </vt:lpstr>
      <vt:lpstr>Ch. 5 -- Vocabulary </vt:lpstr>
      <vt:lpstr>Ch. 4 -- Vocabulary</vt:lpstr>
      <vt:lpstr>Ch. 4 -- Vocabulary </vt:lpstr>
      <vt:lpstr>Ch. 3 -- Vocabulary</vt:lpstr>
      <vt:lpstr>Ch. 3 -- Vocabulary</vt:lpstr>
      <vt:lpstr>Ch. 2 -- Vocabulary</vt:lpstr>
      <vt:lpstr>Ch. 2 -- Vocabulary</vt:lpstr>
      <vt:lpstr>Ch. 1 -- Vocabulary</vt:lpstr>
      <vt:lpstr>Ch. 1 -- Vocabulary </vt:lpstr>
      <vt:lpstr>In Order Vocabulary Review</vt:lpstr>
      <vt:lpstr>Ch. 1 -- Vocabulary</vt:lpstr>
      <vt:lpstr>Ch. 1 -- Vocabulary </vt:lpstr>
      <vt:lpstr>Ch. 2 -- Vocabulary</vt:lpstr>
      <vt:lpstr>Ch. 2 -- Vocabulary</vt:lpstr>
      <vt:lpstr>Ch. 3 -- Vocabulary</vt:lpstr>
      <vt:lpstr>Ch. 3 -- Vocabulary</vt:lpstr>
      <vt:lpstr>Ch. 4 -- Vocabulary</vt:lpstr>
      <vt:lpstr>Ch. 4 -- Vocabulary </vt:lpstr>
      <vt:lpstr>Ch. 5 -- Vocabulary </vt:lpstr>
      <vt:lpstr>Ch. 5 -- Vocabulary </vt:lpstr>
      <vt:lpstr>Chapter 6 Vocabulary</vt:lpstr>
      <vt:lpstr>Chapter 6 Vocabulary</vt:lpstr>
      <vt:lpstr>Chapter 6 Vocabulary </vt:lpstr>
      <vt:lpstr>Chapter 6 Vocabulary</vt:lpstr>
      <vt:lpstr>Vocabulary -- Ch. 7</vt:lpstr>
      <vt:lpstr>Vocabulary – Ch. 7</vt:lpstr>
      <vt:lpstr>Vocabulary -- Ch. 7</vt:lpstr>
      <vt:lpstr>Vocabulary Ch. 8</vt:lpstr>
      <vt:lpstr>Vocabulary Ch. 8</vt:lpstr>
      <vt:lpstr>Vocabulary Ch. 8</vt:lpstr>
      <vt:lpstr>Vocabulary Ch. 9</vt:lpstr>
      <vt:lpstr>Vocabulary Ch. 9</vt:lpstr>
      <vt:lpstr>Vocabulary Ch. 10</vt:lpstr>
      <vt:lpstr>Vocabulary Ch. 10</vt:lpstr>
      <vt:lpstr>Chapter 11 Vocabulary</vt:lpstr>
      <vt:lpstr>Chapter 11 Vocabulary</vt:lpstr>
      <vt:lpstr>Chapter 11 Vocabulary</vt:lpstr>
      <vt:lpstr>Chapter 11 Vocabulary</vt:lpstr>
      <vt:lpstr>Chapter 12 Vocabulary </vt:lpstr>
      <vt:lpstr>Chapter 12 Vocabulary </vt:lpstr>
      <vt:lpstr>Chapter 12 Vocabulary</vt:lpstr>
      <vt:lpstr>Chapter 13  Vocabulary </vt:lpstr>
      <vt:lpstr>Chapter 13  Vocabulary  </vt:lpstr>
      <vt:lpstr>Chapter 14  Vocabulary</vt:lpstr>
      <vt:lpstr>Chapter 14 Vocabulary</vt:lpstr>
      <vt:lpstr> Chapter 15  Vocabulary</vt:lpstr>
      <vt:lpstr>Chapter 15  Vocabulary</vt:lpstr>
      <vt:lpstr> Chapter 16  Vocabulary</vt:lpstr>
      <vt:lpstr>Chapter 16  Vocabulary</vt:lpstr>
      <vt:lpstr>Chapter 17 Vocabulary</vt:lpstr>
      <vt:lpstr>Chapter 17 Vocabulary</vt:lpstr>
      <vt:lpstr>Chapter 18 Vocabulary</vt:lpstr>
      <vt:lpstr>Chapter 18 Vocabulary</vt:lpstr>
      <vt:lpstr>Chapter 19 Vocabulary</vt:lpstr>
      <vt:lpstr>Chapter 19 Vocabulary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Perfect Participles</dc:title>
  <dc:creator>Ted</dc:creator>
  <cp:lastModifiedBy>User</cp:lastModifiedBy>
  <cp:revision>46</cp:revision>
  <dcterms:created xsi:type="dcterms:W3CDTF">2001-12-07T15:42:26Z</dcterms:created>
  <dcterms:modified xsi:type="dcterms:W3CDTF">2015-11-23T18:59:19Z</dcterms:modified>
</cp:coreProperties>
</file>